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210" r:id="rId1"/>
  </p:sldMasterIdLst>
  <p:notesMasterIdLst>
    <p:notesMasterId r:id="rId21"/>
  </p:notesMasterIdLst>
  <p:handoutMasterIdLst>
    <p:handoutMasterId r:id="rId22"/>
  </p:handoutMasterIdLst>
  <p:sldIdLst>
    <p:sldId id="256" r:id="rId2"/>
    <p:sldId id="305" r:id="rId3"/>
    <p:sldId id="309" r:id="rId4"/>
    <p:sldId id="306" r:id="rId5"/>
    <p:sldId id="301" r:id="rId6"/>
    <p:sldId id="315" r:id="rId7"/>
    <p:sldId id="316" r:id="rId8"/>
    <p:sldId id="303" r:id="rId9"/>
    <p:sldId id="321" r:id="rId10"/>
    <p:sldId id="272" r:id="rId11"/>
    <p:sldId id="311" r:id="rId12"/>
    <p:sldId id="319" r:id="rId13"/>
    <p:sldId id="313" r:id="rId14"/>
    <p:sldId id="302" r:id="rId15"/>
    <p:sldId id="290" r:id="rId16"/>
    <p:sldId id="307" r:id="rId17"/>
    <p:sldId id="322" r:id="rId18"/>
    <p:sldId id="323" r:id="rId19"/>
    <p:sldId id="308" r:id="rId20"/>
  </p:sldIdLst>
  <p:sldSz cx="9144000" cy="6858000" type="screen4x3"/>
  <p:notesSz cx="6810375"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623" autoAdjust="0"/>
    <p:restoredTop sz="94707" autoAdjust="0"/>
  </p:normalViewPr>
  <p:slideViewPr>
    <p:cSldViewPr>
      <p:cViewPr varScale="1">
        <p:scale>
          <a:sx n="91" d="100"/>
          <a:sy n="91" d="100"/>
        </p:scale>
        <p:origin x="546" y="57"/>
      </p:cViewPr>
      <p:guideLst>
        <p:guide orient="horz" pos="2160"/>
        <p:guide pos="2880"/>
      </p:guideLst>
    </p:cSldViewPr>
  </p:slideViewPr>
  <p:outlineViewPr>
    <p:cViewPr>
      <p:scale>
        <a:sx n="33" d="100"/>
        <a:sy n="33" d="100"/>
      </p:scale>
      <p:origin x="0" y="10248"/>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595" cy="497126"/>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58232" y="0"/>
            <a:ext cx="2950594" cy="497126"/>
          </a:xfrm>
          <a:prstGeom prst="rect">
            <a:avLst/>
          </a:prstGeom>
        </p:spPr>
        <p:txBody>
          <a:bodyPr vert="horz" lIns="91440" tIns="45720" rIns="91440" bIns="45720" rtlCol="0"/>
          <a:lstStyle>
            <a:lvl1pPr algn="r">
              <a:defRPr sz="1200"/>
            </a:lvl1pPr>
          </a:lstStyle>
          <a:p>
            <a:fld id="{81B44995-D368-7A4E-9E8C-83F686F209CD}" type="datetimeFigureOut">
              <a:rPr lang="fr-FR" smtClean="0"/>
              <a:pPr/>
              <a:t>15/09/2025</a:t>
            </a:fld>
            <a:endParaRPr lang="fr-CA"/>
          </a:p>
        </p:txBody>
      </p:sp>
      <p:sp>
        <p:nvSpPr>
          <p:cNvPr id="4" name="Espace réservé du pied de page 3"/>
          <p:cNvSpPr>
            <a:spLocks noGrp="1"/>
          </p:cNvSpPr>
          <p:nvPr>
            <p:ph type="ftr" sz="quarter" idx="2"/>
          </p:nvPr>
        </p:nvSpPr>
        <p:spPr>
          <a:xfrm>
            <a:off x="0" y="9443662"/>
            <a:ext cx="2950595" cy="497126"/>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58232" y="9443662"/>
            <a:ext cx="2950594" cy="497126"/>
          </a:xfrm>
          <a:prstGeom prst="rect">
            <a:avLst/>
          </a:prstGeom>
        </p:spPr>
        <p:txBody>
          <a:bodyPr vert="horz" lIns="91440" tIns="45720" rIns="91440" bIns="45720" rtlCol="0" anchor="b"/>
          <a:lstStyle>
            <a:lvl1pPr algn="r">
              <a:defRPr sz="1200"/>
            </a:lvl1pPr>
          </a:lstStyle>
          <a:p>
            <a:fld id="{212B98E4-5AD3-2547-A6DC-7A038EA2E6D2}" type="slidenum">
              <a:rPr lang="fr-CA" smtClean="0"/>
              <a:pPr/>
              <a:t>‹n°›</a:t>
            </a:fld>
            <a:endParaRPr lang="fr-CA"/>
          </a:p>
        </p:txBody>
      </p:sp>
    </p:spTree>
    <p:extLst>
      <p:ext uri="{BB962C8B-B14F-4D97-AF65-F5344CB8AC3E}">
        <p14:creationId xmlns:p14="http://schemas.microsoft.com/office/powerpoint/2010/main" val="3043031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595" cy="497126"/>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58232" y="0"/>
            <a:ext cx="2950594" cy="497126"/>
          </a:xfrm>
          <a:prstGeom prst="rect">
            <a:avLst/>
          </a:prstGeom>
        </p:spPr>
        <p:txBody>
          <a:bodyPr vert="horz" lIns="91440" tIns="45720" rIns="91440" bIns="45720" rtlCol="0"/>
          <a:lstStyle>
            <a:lvl1pPr algn="r">
              <a:defRPr sz="1200"/>
            </a:lvl1pPr>
          </a:lstStyle>
          <a:p>
            <a:fld id="{188F2835-6696-4227-B185-495A0C7BCABC}" type="datetimeFigureOut">
              <a:rPr lang="fr-CA" smtClean="0"/>
              <a:pPr/>
              <a:t>2025-09-14</a:t>
            </a:fld>
            <a:endParaRPr lang="fr-CA"/>
          </a:p>
        </p:txBody>
      </p:sp>
      <p:sp>
        <p:nvSpPr>
          <p:cNvPr id="4" name="Espace réservé de l'image des diapositives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1502" y="4722694"/>
            <a:ext cx="5447371" cy="4474131"/>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9443662"/>
            <a:ext cx="2950595" cy="497126"/>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58232" y="9443662"/>
            <a:ext cx="2950594" cy="497126"/>
          </a:xfrm>
          <a:prstGeom prst="rect">
            <a:avLst/>
          </a:prstGeom>
        </p:spPr>
        <p:txBody>
          <a:bodyPr vert="horz" lIns="91440" tIns="45720" rIns="91440" bIns="45720" rtlCol="0" anchor="b"/>
          <a:lstStyle>
            <a:lvl1pPr algn="r">
              <a:defRPr sz="1200"/>
            </a:lvl1pPr>
          </a:lstStyle>
          <a:p>
            <a:fld id="{8E57641B-EE09-4EF3-B61F-304CAECAB22F}" type="slidenum">
              <a:rPr lang="fr-CA" smtClean="0"/>
              <a:pPr/>
              <a:t>‹n°›</a:t>
            </a:fld>
            <a:endParaRPr lang="fr-CA"/>
          </a:p>
        </p:txBody>
      </p:sp>
    </p:spTree>
    <p:extLst>
      <p:ext uri="{BB962C8B-B14F-4D97-AF65-F5344CB8AC3E}">
        <p14:creationId xmlns:p14="http://schemas.microsoft.com/office/powerpoint/2010/main" val="3000728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E57641B-EE09-4EF3-B61F-304CAECAB22F}" type="slidenum">
              <a:rPr lang="fr-CA" smtClean="0"/>
              <a:pPr/>
              <a:t>15</a:t>
            </a:fld>
            <a:endParaRPr lang="fr-CA"/>
          </a:p>
        </p:txBody>
      </p:sp>
    </p:spTree>
    <p:extLst>
      <p:ext uri="{BB962C8B-B14F-4D97-AF65-F5344CB8AC3E}">
        <p14:creationId xmlns:p14="http://schemas.microsoft.com/office/powerpoint/2010/main" val="1805482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A56FF-7D42-D36E-1BFA-53C3A4DB70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B4A38E-1977-CD36-9D74-E50AA1ACA1D1}"/>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314B603B-F187-CFEB-231B-A04E6B6B6A10}"/>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ADF132C5-EAE8-677E-CC4D-97797B388CE8}"/>
              </a:ext>
            </a:extLst>
          </p:cNvPr>
          <p:cNvSpPr>
            <a:spLocks noGrp="1"/>
          </p:cNvSpPr>
          <p:nvPr>
            <p:ph type="sldNum" sz="quarter" idx="10"/>
          </p:nvPr>
        </p:nvSpPr>
        <p:spPr/>
        <p:txBody>
          <a:bodyPr/>
          <a:lstStyle/>
          <a:p>
            <a:fld id="{8E57641B-EE09-4EF3-B61F-304CAECAB22F}" type="slidenum">
              <a:rPr lang="fr-CA" smtClean="0"/>
              <a:pPr/>
              <a:t>18</a:t>
            </a:fld>
            <a:endParaRPr lang="fr-CA"/>
          </a:p>
        </p:txBody>
      </p:sp>
    </p:spTree>
    <p:extLst>
      <p:ext uri="{BB962C8B-B14F-4D97-AF65-F5344CB8AC3E}">
        <p14:creationId xmlns:p14="http://schemas.microsoft.com/office/powerpoint/2010/main" val="1211543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CA"/>
              <a:t>Modifier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a:t>Modifier le style des sous-titres du masque</a:t>
            </a:r>
            <a:endParaRPr lang="en-US" dirty="0"/>
          </a:p>
        </p:txBody>
      </p:sp>
      <p:sp>
        <p:nvSpPr>
          <p:cNvPr id="4" name="Date Placeholder 3"/>
          <p:cNvSpPr>
            <a:spLocks noGrp="1"/>
          </p:cNvSpPr>
          <p:nvPr>
            <p:ph type="dt" sz="half" idx="10"/>
          </p:nvPr>
        </p:nvSpPr>
        <p:spPr/>
        <p:txBody>
          <a:bodyPr/>
          <a:lstStyle/>
          <a:p>
            <a:fld id="{DB32461A-250E-4A29-9E9B-599CA3838FA1}" type="datetime1">
              <a:rPr lang="en-US" smtClean="0"/>
              <a:pPr/>
              <a:t>9/14/2025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CF40B41D-FD10-4A38-B39B-626510BD49B7}" type="slidenum">
              <a:rPr lang="en-US" smtClean="0"/>
              <a:pPr/>
              <a:t>‹n°›</a:t>
            </a:fld>
            <a:endParaRPr lang="en-US" dirty="0"/>
          </a:p>
        </p:txBody>
      </p:sp>
    </p:spTree>
    <p:extLst>
      <p:ext uri="{BB962C8B-B14F-4D97-AF65-F5344CB8AC3E}">
        <p14:creationId xmlns:p14="http://schemas.microsoft.com/office/powerpoint/2010/main" val="148408364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CA"/>
              <a:t>Modifier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5" name="Footer Placeholder 4"/>
          <p:cNvSpPr>
            <a:spLocks noGrp="1"/>
          </p:cNvSpPr>
          <p:nvPr>
            <p:ph type="ftr" sz="quarter" idx="11"/>
          </p:nvPr>
        </p:nvSpPr>
        <p:spPr/>
        <p:txBody>
          <a:bodyPr/>
          <a:lstStyle/>
          <a:p>
            <a:endParaRPr lang="fr-CA"/>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1242322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CA"/>
              <a:t>Modifier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a:t>Cliquez pour modifier les styles du texte du masque</a:t>
            </a:r>
          </a:p>
        </p:txBody>
      </p:sp>
      <p:sp>
        <p:nvSpPr>
          <p:cNvPr id="4" name="Date Placeholder 3"/>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5" name="Footer Placeholder 4"/>
          <p:cNvSpPr>
            <a:spLocks noGrp="1"/>
          </p:cNvSpPr>
          <p:nvPr>
            <p:ph type="ftr" sz="quarter" idx="11"/>
          </p:nvPr>
        </p:nvSpPr>
        <p:spPr/>
        <p:txBody>
          <a:bodyPr/>
          <a:lstStyle/>
          <a:p>
            <a:endParaRPr lang="fr-CA"/>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4139011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CA"/>
              <a:t>Modifier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Date Placeholder 4"/>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6" name="Footer Placeholder 5"/>
          <p:cNvSpPr>
            <a:spLocks noGrp="1"/>
          </p:cNvSpPr>
          <p:nvPr>
            <p:ph type="ftr" sz="quarter" idx="11"/>
          </p:nvPr>
        </p:nvSpPr>
        <p:spPr/>
        <p:txBody>
          <a:bodyPr/>
          <a:lstStyle/>
          <a:p>
            <a:endParaRPr lang="fr-CA"/>
          </a:p>
        </p:txBody>
      </p:sp>
      <p:sp>
        <p:nvSpPr>
          <p:cNvPr id="12"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3" name="Slide Number Placeholder 5"/>
          <p:cNvSpPr>
            <a:spLocks noGrp="1"/>
          </p:cNvSpPr>
          <p:nvPr>
            <p:ph type="sldNum" sz="quarter" idx="12"/>
          </p:nvPr>
        </p:nvSpPr>
        <p:spPr>
          <a:xfrm>
            <a:off x="511228" y="787783"/>
            <a:ext cx="584978" cy="365125"/>
          </a:xfrm>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4065117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CA"/>
              <a:t>Modifier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7" name="Date Placeholder 6"/>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8" name="Footer Placeholder 7"/>
          <p:cNvSpPr>
            <a:spLocks noGrp="1"/>
          </p:cNvSpPr>
          <p:nvPr>
            <p:ph type="ftr" sz="quarter" idx="11"/>
          </p:nvPr>
        </p:nvSpPr>
        <p:spPr/>
        <p:txBody>
          <a:bodyPr/>
          <a:lstStyle/>
          <a:p>
            <a:endParaRPr lang="fr-CA"/>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2778268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CA"/>
              <a:t>Modifier le style du titre</a:t>
            </a:r>
            <a:endParaRPr lang="en-US" dirty="0"/>
          </a:p>
        </p:txBody>
      </p:sp>
      <p:sp>
        <p:nvSpPr>
          <p:cNvPr id="3" name="Date Placeholder 2"/>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4" name="Footer Placeholder 3"/>
          <p:cNvSpPr>
            <a:spLocks noGrp="1"/>
          </p:cNvSpPr>
          <p:nvPr>
            <p:ph type="ftr" sz="quarter" idx="11"/>
          </p:nvPr>
        </p:nvSpPr>
        <p:spPr/>
        <p:txBody>
          <a:bodyPr/>
          <a:lstStyle/>
          <a:p>
            <a:endParaRPr lang="fr-CA"/>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793796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3" name="Footer Placeholder 2"/>
          <p:cNvSpPr>
            <a:spLocks noGrp="1"/>
          </p:cNvSpPr>
          <p:nvPr>
            <p:ph type="ftr" sz="quarter" idx="11"/>
          </p:nvPr>
        </p:nvSpPr>
        <p:spPr/>
        <p:txBody>
          <a:bodyPr/>
          <a:lstStyle/>
          <a:p>
            <a:endParaRPr lang="fr-CA"/>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232601636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CA"/>
              <a:t>Modifier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Date Placeholder 4"/>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6" name="Footer Placeholder 5"/>
          <p:cNvSpPr>
            <a:spLocks noGrp="1"/>
          </p:cNvSpPr>
          <p:nvPr>
            <p:ph type="ftr" sz="quarter" idx="11"/>
          </p:nvPr>
        </p:nvSpPr>
        <p:spPr/>
        <p:txBody>
          <a:bodyPr/>
          <a:lstStyle/>
          <a:p>
            <a:endParaRPr lang="fr-CA"/>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280616643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CA"/>
              <a:t>Modifier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CA"/>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Date Placeholder 4"/>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436662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CA"/>
              <a:t>Modifier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a:t>Cliquez pour modifier les styles du texte du masque</a:t>
            </a:r>
          </a:p>
        </p:txBody>
      </p:sp>
      <p:sp>
        <p:nvSpPr>
          <p:cNvPr id="4" name="Date Placeholder 3"/>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5" name="Footer Placeholder 4"/>
          <p:cNvSpPr>
            <a:spLocks noGrp="1"/>
          </p:cNvSpPr>
          <p:nvPr>
            <p:ph type="ftr" sz="quarter" idx="11"/>
          </p:nvPr>
        </p:nvSpPr>
        <p:spPr/>
        <p:txBody>
          <a:bodyPr/>
          <a:lstStyle/>
          <a:p>
            <a:endParaRPr lang="fr-CA"/>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2308442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CA"/>
              <a:t>Modifier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CA"/>
              <a:t>Cliquez pour 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a:t>Cliquez pour modifier les styles du texte du masque</a:t>
            </a:r>
          </a:p>
        </p:txBody>
      </p:sp>
      <p:sp>
        <p:nvSpPr>
          <p:cNvPr id="4" name="Date Placeholder 3"/>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5" name="Footer Placeholder 4"/>
          <p:cNvSpPr>
            <a:spLocks noGrp="1"/>
          </p:cNvSpPr>
          <p:nvPr>
            <p:ph type="ftr" sz="quarter" idx="11"/>
          </p:nvPr>
        </p:nvSpPr>
        <p:spPr/>
        <p:txBody>
          <a:bodyPr/>
          <a:lstStyle/>
          <a:p>
            <a:endParaRPr lang="fr-CA"/>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A963AD4-6399-464C-B4A4-BDB3A6623C91}" type="slidenum">
              <a:rPr lang="fr-CA" smtClean="0"/>
              <a:pPr/>
              <a:t>‹n°›</a:t>
            </a:fld>
            <a:endParaRPr lang="fr-CA"/>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472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CA"/>
              <a:t>Modifier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CA"/>
              <a:t>Cliquez pour modifier les styles du texte du masque</a:t>
            </a:r>
          </a:p>
        </p:txBody>
      </p:sp>
      <p:sp>
        <p:nvSpPr>
          <p:cNvPr id="5" name="Date Placeholder 4"/>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6" name="Footer Placeholder 5"/>
          <p:cNvSpPr>
            <a:spLocks noGrp="1"/>
          </p:cNvSpPr>
          <p:nvPr>
            <p:ph type="ftr" sz="quarter" idx="11"/>
          </p:nvPr>
        </p:nvSpPr>
        <p:spPr/>
        <p:txBody>
          <a:bodyPr/>
          <a:lstStyle/>
          <a:p>
            <a:endParaRPr lang="fr-CA"/>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3616892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CA"/>
              <a:t>Modifier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CA"/>
              <a:t>Cliquez pour 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CA"/>
              <a:t>Cliquez pour modifier les styles du texte du masque</a:t>
            </a:r>
          </a:p>
        </p:txBody>
      </p:sp>
      <p:sp>
        <p:nvSpPr>
          <p:cNvPr id="5" name="Date Placeholder 4"/>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6" name="Footer Placeholder 5"/>
          <p:cNvSpPr>
            <a:spLocks noGrp="1"/>
          </p:cNvSpPr>
          <p:nvPr>
            <p:ph type="ftr" sz="quarter" idx="11"/>
          </p:nvPr>
        </p:nvSpPr>
        <p:spPr/>
        <p:txBody>
          <a:bodyPr/>
          <a:lstStyle/>
          <a:p>
            <a:endParaRPr lang="fr-CA"/>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A963AD4-6399-464C-B4A4-BDB3A6623C91}" type="slidenum">
              <a:rPr lang="fr-CA" smtClean="0"/>
              <a:pPr/>
              <a:t>‹n°›</a:t>
            </a:fld>
            <a:endParaRPr lang="fr-CA"/>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35889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CA"/>
              <a:t>Modifier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CA"/>
              <a:t>Cliquez pour 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CA"/>
              <a:t>Cliquez pour modifier les styles du texte du masque</a:t>
            </a:r>
          </a:p>
        </p:txBody>
      </p:sp>
      <p:sp>
        <p:nvSpPr>
          <p:cNvPr id="5" name="Date Placeholder 4"/>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6" name="Footer Placeholder 5"/>
          <p:cNvSpPr>
            <a:spLocks noGrp="1"/>
          </p:cNvSpPr>
          <p:nvPr>
            <p:ph type="ftr" sz="quarter" idx="11"/>
          </p:nvPr>
        </p:nvSpPr>
        <p:spPr/>
        <p:txBody>
          <a:bodyPr/>
          <a:lstStyle/>
          <a:p>
            <a:endParaRPr lang="fr-CA"/>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2263768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5" name="Footer Placeholder 4"/>
          <p:cNvSpPr>
            <a:spLocks noGrp="1"/>
          </p:cNvSpPr>
          <p:nvPr>
            <p:ph type="ftr" sz="quarter" idx="11"/>
          </p:nvPr>
        </p:nvSpPr>
        <p:spPr/>
        <p:txBody>
          <a:bodyPr/>
          <a:lstStyle/>
          <a:p>
            <a:endParaRPr lang="fr-CA"/>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2369793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CA"/>
              <a:t>Modifier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7021129D-7128-4E93-84C1-409C6458EAF3}" type="datetimeFigureOut">
              <a:rPr lang="fr-CA" smtClean="0"/>
              <a:pPr/>
              <a:t>2025-09-14</a:t>
            </a:fld>
            <a:endParaRPr lang="fr-CA"/>
          </a:p>
        </p:txBody>
      </p:sp>
      <p:sp>
        <p:nvSpPr>
          <p:cNvPr id="5" name="Footer Placeholder 4"/>
          <p:cNvSpPr>
            <a:spLocks noGrp="1"/>
          </p:cNvSpPr>
          <p:nvPr>
            <p:ph type="ftr" sz="quarter" idx="11"/>
          </p:nvPr>
        </p:nvSpPr>
        <p:spPr/>
        <p:txBody>
          <a:bodyPr/>
          <a:lstStyle/>
          <a:p>
            <a:endParaRPr lang="fr-CA"/>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A963AD4-6399-464C-B4A4-BDB3A6623C91}" type="slidenum">
              <a:rPr lang="fr-CA" smtClean="0"/>
              <a:pPr/>
              <a:t>‹n°›</a:t>
            </a:fld>
            <a:endParaRPr lang="fr-CA"/>
          </a:p>
        </p:txBody>
      </p:sp>
    </p:spTree>
    <p:extLst>
      <p:ext uri="{BB962C8B-B14F-4D97-AF65-F5344CB8AC3E}">
        <p14:creationId xmlns:p14="http://schemas.microsoft.com/office/powerpoint/2010/main" val="126599052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04"/>
            <a:ext cx="1952272" cy="6853049"/>
            <a:chOff x="6627813" y="195650"/>
            <a:chExt cx="1952625" cy="5678101"/>
          </a:xfrm>
        </p:grpSpPr>
        <p:sp>
          <p:nvSpPr>
            <p:cNvPr id="50" name="Freeform 27"/>
            <p:cNvSpPr/>
            <p:nvPr/>
          </p:nvSpPr>
          <p:spPr bwMode="auto">
            <a:xfrm>
              <a:off x="6627813" y="19565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CA"/>
              <a:t>Modifier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021129D-7128-4E93-84C1-409C6458EAF3}" type="datetimeFigureOut">
              <a:rPr lang="fr-CA" smtClean="0"/>
              <a:pPr/>
              <a:t>2025-09-14</a:t>
            </a:fld>
            <a:endParaRPr lang="fr-CA"/>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A963AD4-6399-464C-B4A4-BDB3A6623C91}" type="slidenum">
              <a:rPr lang="fr-CA" smtClean="0"/>
              <a:pPr/>
              <a:t>‹n°›</a:t>
            </a:fld>
            <a:endParaRPr lang="fr-CA"/>
          </a:p>
        </p:txBody>
      </p:sp>
    </p:spTree>
    <p:extLst>
      <p:ext uri="{BB962C8B-B14F-4D97-AF65-F5344CB8AC3E}">
        <p14:creationId xmlns:p14="http://schemas.microsoft.com/office/powerpoint/2010/main" val="2212451010"/>
      </p:ext>
    </p:extLst>
  </p:cSld>
  <p:clrMap bg1="lt1" tx1="dk1" bg2="lt2" tx2="dk2" accent1="accent1" accent2="accent2" accent3="accent3" accent4="accent4" accent5="accent5" accent6="accent6" hlink="hlink" folHlink="folHlink"/>
  <p:sldLayoutIdLst>
    <p:sldLayoutId id="2147485211" r:id="rId1"/>
    <p:sldLayoutId id="2147485212" r:id="rId2"/>
    <p:sldLayoutId id="2147485213" r:id="rId3"/>
    <p:sldLayoutId id="2147485214" r:id="rId4"/>
    <p:sldLayoutId id="2147485215" r:id="rId5"/>
    <p:sldLayoutId id="2147485216" r:id="rId6"/>
    <p:sldLayoutId id="2147485217" r:id="rId7"/>
    <p:sldLayoutId id="2147485218" r:id="rId8"/>
    <p:sldLayoutId id="2147485219" r:id="rId9"/>
    <p:sldLayoutId id="2147485220" r:id="rId10"/>
    <p:sldLayoutId id="2147485221" r:id="rId11"/>
    <p:sldLayoutId id="2147485222" r:id="rId12"/>
    <p:sldLayoutId id="2147485223" r:id="rId13"/>
    <p:sldLayoutId id="2147485224" r:id="rId14"/>
    <p:sldLayoutId id="2147485225" r:id="rId15"/>
    <p:sldLayoutId id="214748522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2.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notesSlide" Target="../notesSlides/notesSlid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827583" y="1124744"/>
            <a:ext cx="7489797" cy="1524000"/>
          </a:xfrm>
        </p:spPr>
        <p:txBody>
          <a:bodyPr>
            <a:noAutofit/>
          </a:bodyPr>
          <a:lstStyle/>
          <a:p>
            <a:pPr algn="ctr"/>
            <a:r>
              <a:rPr lang="en-CA" sz="4800" b="1" dirty="0">
                <a:solidFill>
                  <a:schemeClr val="tx1"/>
                </a:solidFill>
                <a:latin typeface="Gabriola" panose="04040605051002020D02" pitchFamily="82" charset="0"/>
              </a:rPr>
              <a:t>ASSEMBLÉE GÉNÉRALE ANNUELLE</a:t>
            </a:r>
            <a:br>
              <a:rPr lang="en-CA" sz="4800" b="1" dirty="0">
                <a:solidFill>
                  <a:schemeClr val="tx1"/>
                </a:solidFill>
                <a:latin typeface="Gabriola" panose="04040605051002020D02" pitchFamily="82" charset="0"/>
              </a:rPr>
            </a:br>
            <a:r>
              <a:rPr lang="en-CA" sz="4800" b="1" dirty="0">
                <a:solidFill>
                  <a:schemeClr val="tx1"/>
                </a:solidFill>
                <a:latin typeface="Gabriola" panose="04040605051002020D02" pitchFamily="82" charset="0"/>
              </a:rPr>
              <a:t>2025-2026</a:t>
            </a:r>
            <a:endParaRPr lang="fr-CA" sz="4800" b="1" dirty="0">
              <a:solidFill>
                <a:schemeClr val="tx1"/>
              </a:solidFill>
              <a:latin typeface="Gabriola" panose="04040605051002020D02" pitchFamily="82" charset="0"/>
            </a:endParaRPr>
          </a:p>
        </p:txBody>
      </p:sp>
      <p:sp>
        <p:nvSpPr>
          <p:cNvPr id="3" name="Sous-titre 2"/>
          <p:cNvSpPr>
            <a:spLocks noGrp="1"/>
          </p:cNvSpPr>
          <p:nvPr>
            <p:ph type="subTitle" idx="1"/>
            <p:custDataLst>
              <p:tags r:id="rId2"/>
            </p:custDataLst>
          </p:nvPr>
        </p:nvSpPr>
        <p:spPr>
          <a:xfrm>
            <a:off x="1175792" y="2748231"/>
            <a:ext cx="6792416" cy="2838634"/>
          </a:xfrm>
        </p:spPr>
        <p:txBody>
          <a:bodyPr>
            <a:normAutofit/>
          </a:bodyPr>
          <a:lstStyle/>
          <a:p>
            <a:pPr algn="ctr"/>
            <a:endParaRPr lang="fr-CA" sz="2400" dirty="0">
              <a:solidFill>
                <a:schemeClr val="accent2">
                  <a:lumMod val="75000"/>
                </a:schemeClr>
              </a:solidFill>
              <a:latin typeface="BritannicTLig" pitchFamily="34" charset="0"/>
            </a:endParaRPr>
          </a:p>
          <a:p>
            <a:pPr algn="ctr">
              <a:spcBef>
                <a:spcPts val="0"/>
              </a:spcBef>
            </a:pPr>
            <a:r>
              <a:rPr lang="fr-CA" sz="4200" b="1" dirty="0">
                <a:solidFill>
                  <a:schemeClr val="tx1"/>
                </a:solidFill>
                <a:latin typeface="Gabriola" panose="04040605051002020D02" pitchFamily="82" charset="0"/>
              </a:rPr>
              <a:t>École </a:t>
            </a:r>
          </a:p>
          <a:p>
            <a:pPr algn="ctr">
              <a:spcBef>
                <a:spcPts val="0"/>
              </a:spcBef>
            </a:pPr>
            <a:r>
              <a:rPr lang="fr-CA" sz="4200" b="1" dirty="0">
                <a:solidFill>
                  <a:schemeClr val="tx1"/>
                </a:solidFill>
                <a:latin typeface="Gabriola" panose="04040605051002020D02" pitchFamily="82" charset="0"/>
              </a:rPr>
              <a:t>Le Bois-Vivant </a:t>
            </a:r>
          </a:p>
          <a:p>
            <a:pPr algn="ctr">
              <a:spcBef>
                <a:spcPts val="0"/>
              </a:spcBef>
            </a:pPr>
            <a:r>
              <a:rPr lang="fr-CA" sz="4200" b="1" dirty="0">
                <a:solidFill>
                  <a:schemeClr val="tx1"/>
                </a:solidFill>
                <a:latin typeface="Gabriola" panose="04040605051002020D02" pitchFamily="82" charset="0"/>
              </a:rPr>
              <a:t>New Richmond</a:t>
            </a:r>
          </a:p>
          <a:p>
            <a:endParaRPr lang="fr-CA" sz="1200" dirty="0"/>
          </a:p>
        </p:txBody>
      </p:sp>
      <p:pic>
        <p:nvPicPr>
          <p:cNvPr id="5" name="Image 4">
            <a:extLst>
              <a:ext uri="{FF2B5EF4-FFF2-40B4-BE49-F238E27FC236}">
                <a16:creationId xmlns:a16="http://schemas.microsoft.com/office/drawing/2014/main" id="{A358BA53-358C-4A51-81FE-3380F9ABD39C}"/>
              </a:ext>
            </a:extLst>
          </p:cNvPr>
          <p:cNvPicPr/>
          <p:nvPr/>
        </p:nvPicPr>
        <p:blipFill>
          <a:blip r:embed="rId4">
            <a:extLst>
              <a:ext uri="{28A0092B-C50C-407E-A947-70E740481C1C}">
                <a14:useLocalDpi xmlns:a14="http://schemas.microsoft.com/office/drawing/2010/main" val="0"/>
              </a:ext>
            </a:extLst>
          </a:blip>
          <a:stretch>
            <a:fillRect/>
          </a:stretch>
        </p:blipFill>
        <p:spPr bwMode="auto">
          <a:xfrm>
            <a:off x="107504" y="5187514"/>
            <a:ext cx="3355467" cy="1470014"/>
          </a:xfrm>
          <a:prstGeom prst="rect">
            <a:avLst/>
          </a:prstGeom>
          <a:noFill/>
        </p:spPr>
      </p:pic>
      <p:pic>
        <p:nvPicPr>
          <p:cNvPr id="6" name="Image 5" descr="O:\813030\Bois_Vivant\Année 2010-2011\Logo\Construis en harmonie.JPG"/>
          <p:cNvPicPr/>
          <p:nvPr/>
        </p:nvPicPr>
        <p:blipFill>
          <a:blip r:embed="rId5">
            <a:extLst>
              <a:ext uri="{28A0092B-C50C-407E-A947-70E740481C1C}">
                <a14:useLocalDpi xmlns:a14="http://schemas.microsoft.com/office/drawing/2010/main" val="0"/>
              </a:ext>
            </a:extLst>
          </a:blip>
          <a:srcRect/>
          <a:stretch>
            <a:fillRect/>
          </a:stretch>
        </p:blipFill>
        <p:spPr bwMode="auto">
          <a:xfrm>
            <a:off x="6372200" y="5415617"/>
            <a:ext cx="2310669" cy="1139815"/>
          </a:xfrm>
          <a:prstGeom prst="rect">
            <a:avLst/>
          </a:prstGeom>
          <a:noFill/>
          <a:ln>
            <a:noFill/>
          </a:ln>
        </p:spPr>
      </p:pic>
    </p:spTree>
    <p:extLst>
      <p:ext uri="{BB962C8B-B14F-4D97-AF65-F5344CB8AC3E}">
        <p14:creationId xmlns:p14="http://schemas.microsoft.com/office/powerpoint/2010/main" val="3047915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332656"/>
            <a:ext cx="7416824" cy="1340768"/>
          </a:xfrm>
        </p:spPr>
        <p:txBody>
          <a:bodyPr>
            <a:noAutofit/>
          </a:bodyPr>
          <a:lstStyle/>
          <a:p>
            <a:pPr algn="ctr"/>
            <a:r>
              <a:rPr lang="fr-CA" sz="4600" b="1" dirty="0">
                <a:solidFill>
                  <a:schemeClr val="tx1"/>
                </a:solidFill>
                <a:latin typeface="Gabriola" panose="04040605051002020D02" pitchFamily="82" charset="0"/>
              </a:rPr>
              <a:t>Assemblée générale annuelle </a:t>
            </a:r>
            <a:br>
              <a:rPr lang="fr-CA" sz="4600" dirty="0">
                <a:solidFill>
                  <a:schemeClr val="tx1"/>
                </a:solidFill>
                <a:latin typeface="Gabriola" panose="04040605051002020D02" pitchFamily="82" charset="0"/>
              </a:rPr>
            </a:br>
            <a:r>
              <a:rPr lang="fr-CA" sz="4600" dirty="0">
                <a:solidFill>
                  <a:schemeClr val="tx1"/>
                </a:solidFill>
                <a:latin typeface="Gabriola" panose="04040605051002020D02" pitchFamily="82" charset="0"/>
              </a:rPr>
              <a:t>ORDRE DU JOUR</a:t>
            </a:r>
          </a:p>
        </p:txBody>
      </p:sp>
      <p:sp>
        <p:nvSpPr>
          <p:cNvPr id="3" name="Espace réservé du contenu 2"/>
          <p:cNvSpPr>
            <a:spLocks noGrp="1"/>
          </p:cNvSpPr>
          <p:nvPr>
            <p:ph idx="1"/>
          </p:nvPr>
        </p:nvSpPr>
        <p:spPr>
          <a:xfrm>
            <a:off x="516603" y="1916832"/>
            <a:ext cx="8229600" cy="4752528"/>
          </a:xfrm>
        </p:spPr>
        <p:txBody>
          <a:bodyPr>
            <a:noAutofit/>
          </a:bodyPr>
          <a:lstStyle/>
          <a:p>
            <a:pPr>
              <a:spcBef>
                <a:spcPts val="0"/>
              </a:spcBef>
              <a:buFont typeface="Arial" panose="020B0604020202020204" pitchFamily="34" charset="0"/>
              <a:buChar char="•"/>
            </a:pPr>
            <a:r>
              <a:rPr lang="fr-CA" sz="2600" dirty="0">
                <a:latin typeface="Candara" panose="020E0502030303020204" pitchFamily="34" charset="0"/>
              </a:rPr>
              <a:t>Ouverture de l’assemblée générale</a:t>
            </a:r>
          </a:p>
          <a:p>
            <a:pPr>
              <a:spcBef>
                <a:spcPts val="0"/>
              </a:spcBef>
              <a:buFont typeface="Arial" panose="020B0604020202020204" pitchFamily="34" charset="0"/>
              <a:buChar char="•"/>
            </a:pPr>
            <a:r>
              <a:rPr lang="fr-CA" sz="2600" dirty="0">
                <a:latin typeface="Candara" panose="020E0502030303020204" pitchFamily="34" charset="0"/>
              </a:rPr>
              <a:t>Lecture et adoption de l’ordre du jour</a:t>
            </a:r>
          </a:p>
          <a:p>
            <a:pPr>
              <a:spcBef>
                <a:spcPts val="0"/>
              </a:spcBef>
              <a:buFont typeface="Arial" panose="020B0604020202020204" pitchFamily="34" charset="0"/>
              <a:buChar char="•"/>
            </a:pPr>
            <a:r>
              <a:rPr lang="fr-CA" sz="2600" dirty="0">
                <a:latin typeface="Candara" panose="020E0502030303020204" pitchFamily="34" charset="0"/>
              </a:rPr>
              <a:t>Présentation des membres du personnel 2025-2026</a:t>
            </a:r>
          </a:p>
          <a:p>
            <a:pPr>
              <a:spcBef>
                <a:spcPts val="0"/>
              </a:spcBef>
              <a:buFont typeface="Arial" panose="020B0604020202020204" pitchFamily="34" charset="0"/>
              <a:buChar char="•"/>
            </a:pPr>
            <a:r>
              <a:rPr lang="fr-CA" sz="2600" dirty="0">
                <a:latin typeface="Candara" panose="020E0502030303020204" pitchFamily="34" charset="0"/>
              </a:rPr>
              <a:t>Informations de la direction </a:t>
            </a:r>
          </a:p>
          <a:p>
            <a:pPr>
              <a:spcBef>
                <a:spcPts val="0"/>
              </a:spcBef>
              <a:buFont typeface="Arial" panose="020B0604020202020204" pitchFamily="34" charset="0"/>
              <a:buChar char="•"/>
            </a:pPr>
            <a:r>
              <a:rPr lang="fr-CA" sz="2600" dirty="0">
                <a:latin typeface="Candara" panose="020E0502030303020204" pitchFamily="34" charset="0"/>
              </a:rPr>
              <a:t>Présentation du rapport annuel 2024-2025</a:t>
            </a:r>
          </a:p>
          <a:p>
            <a:pPr>
              <a:spcBef>
                <a:spcPts val="0"/>
              </a:spcBef>
              <a:buFont typeface="Arial" panose="020B0604020202020204" pitchFamily="34" charset="0"/>
              <a:buChar char="•"/>
            </a:pPr>
            <a:r>
              <a:rPr lang="fr-CA" sz="2600" dirty="0">
                <a:latin typeface="Candara" panose="020E0502030303020204" pitchFamily="34" charset="0"/>
              </a:rPr>
              <a:t>Formation du conseil d’établissement 2025-2026</a:t>
            </a:r>
          </a:p>
          <a:p>
            <a:pPr marL="0" indent="0">
              <a:spcBef>
                <a:spcPts val="0"/>
              </a:spcBef>
              <a:buNone/>
            </a:pPr>
            <a:r>
              <a:rPr lang="fr-CA" sz="2600" dirty="0">
                <a:latin typeface="Candara" panose="020E0502030303020204" pitchFamily="34" charset="0"/>
              </a:rPr>
              <a:t>     (période d’élection)</a:t>
            </a:r>
          </a:p>
          <a:p>
            <a:pPr>
              <a:spcBef>
                <a:spcPts val="0"/>
              </a:spcBef>
              <a:buFont typeface="Arial" panose="020B0604020202020204" pitchFamily="34" charset="0"/>
              <a:buChar char="•"/>
            </a:pPr>
            <a:r>
              <a:rPr lang="fr-CA" sz="2600" dirty="0">
                <a:latin typeface="Candara" panose="020E0502030303020204" pitchFamily="34" charset="0"/>
              </a:rPr>
              <a:t>Formation de l’OPP</a:t>
            </a:r>
          </a:p>
          <a:p>
            <a:pPr>
              <a:spcBef>
                <a:spcPts val="0"/>
              </a:spcBef>
              <a:buFont typeface="Arial" panose="020B0604020202020204" pitchFamily="34" charset="0"/>
              <a:buChar char="•"/>
            </a:pPr>
            <a:r>
              <a:rPr lang="fr-CA" sz="2600" dirty="0">
                <a:latin typeface="Candara" panose="020E0502030303020204" pitchFamily="34" charset="0"/>
              </a:rPr>
              <a:t>Levée de l’assemblée</a:t>
            </a:r>
          </a:p>
        </p:txBody>
      </p:sp>
    </p:spTree>
    <p:extLst>
      <p:ext uri="{BB962C8B-B14F-4D97-AF65-F5344CB8AC3E}">
        <p14:creationId xmlns:p14="http://schemas.microsoft.com/office/powerpoint/2010/main" val="3711907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557808"/>
            <a:ext cx="8229600" cy="1143000"/>
          </a:xfrm>
        </p:spPr>
        <p:txBody>
          <a:bodyPr>
            <a:normAutofit fontScale="90000"/>
          </a:bodyPr>
          <a:lstStyle/>
          <a:p>
            <a:pPr algn="ctr"/>
            <a:r>
              <a:rPr lang="fr-CA" sz="5100" b="1" dirty="0">
                <a:solidFill>
                  <a:schemeClr val="tx1"/>
                </a:solidFill>
                <a:latin typeface="Gabriola" panose="04040605051002020D02" pitchFamily="82" charset="0"/>
              </a:rPr>
              <a:t>Informations de la direction</a:t>
            </a:r>
            <a:br>
              <a:rPr lang="fr-CA" b="1" dirty="0">
                <a:solidFill>
                  <a:schemeClr val="tx1"/>
                </a:solidFill>
                <a:latin typeface="Century Gothic" panose="020B0502020202020204" pitchFamily="34" charset="0"/>
              </a:rPr>
            </a:br>
            <a:br>
              <a:rPr lang="fr-CA" b="1" dirty="0">
                <a:solidFill>
                  <a:schemeClr val="tx1"/>
                </a:solidFill>
                <a:latin typeface="Century Gothic" panose="020B0502020202020204" pitchFamily="34" charset="0"/>
              </a:rPr>
            </a:br>
            <a:endParaRPr lang="fr-CA" sz="4000" dirty="0">
              <a:solidFill>
                <a:schemeClr val="tx1"/>
              </a:solidFill>
              <a:latin typeface="Britannic Bold" panose="020B0903060703020204" pitchFamily="34" charset="0"/>
            </a:endParaRPr>
          </a:p>
        </p:txBody>
      </p:sp>
      <p:sp>
        <p:nvSpPr>
          <p:cNvPr id="3" name="Espace réservé du contenu 2"/>
          <p:cNvSpPr>
            <a:spLocks noGrp="1"/>
          </p:cNvSpPr>
          <p:nvPr>
            <p:ph idx="1"/>
          </p:nvPr>
        </p:nvSpPr>
        <p:spPr>
          <a:xfrm>
            <a:off x="516603" y="1268760"/>
            <a:ext cx="8229600" cy="3888432"/>
          </a:xfrm>
        </p:spPr>
        <p:txBody>
          <a:bodyPr>
            <a:noAutofit/>
          </a:bodyPr>
          <a:lstStyle/>
          <a:p>
            <a:pPr marL="0" indent="0">
              <a:buNone/>
            </a:pPr>
            <a:endParaRPr lang="fr-CA" sz="1600" b="1" dirty="0">
              <a:latin typeface="Century Gothic" panose="020B0502020202020204" pitchFamily="34" charset="0"/>
            </a:endParaRPr>
          </a:p>
          <a:p>
            <a:pPr marL="0" indent="0">
              <a:spcBef>
                <a:spcPts val="0"/>
              </a:spcBef>
              <a:buNone/>
            </a:pPr>
            <a:endParaRPr lang="fr-CA" sz="2800" b="1" dirty="0">
              <a:latin typeface="Century Gothic" panose="020B0502020202020204" pitchFamily="34" charset="0"/>
            </a:endParaRPr>
          </a:p>
          <a:p>
            <a:pPr>
              <a:spcBef>
                <a:spcPts val="0"/>
              </a:spcBef>
              <a:buFont typeface="Arial" panose="020B0604020202020204" pitchFamily="34" charset="0"/>
              <a:buChar char="•"/>
            </a:pPr>
            <a:r>
              <a:rPr lang="fr-CA" sz="2400" dirty="0">
                <a:solidFill>
                  <a:schemeClr val="tx1"/>
                </a:solidFill>
                <a:latin typeface="Candara" panose="020E0502030303020204" pitchFamily="34" charset="0"/>
              </a:rPr>
              <a:t>Fonctionnement des rencontres classe</a:t>
            </a:r>
          </a:p>
          <a:p>
            <a:pPr>
              <a:spcBef>
                <a:spcPts val="0"/>
              </a:spcBef>
              <a:buFont typeface="Arial" panose="020B0604020202020204" pitchFamily="34" charset="0"/>
              <a:buChar char="•"/>
            </a:pPr>
            <a:r>
              <a:rPr lang="fr-CA" sz="2400" dirty="0">
                <a:solidFill>
                  <a:schemeClr val="tx1"/>
                </a:solidFill>
                <a:latin typeface="Candara" panose="020E0502030303020204" pitchFamily="34" charset="0"/>
              </a:rPr>
              <a:t>Équipe de direction</a:t>
            </a:r>
          </a:p>
          <a:p>
            <a:pPr>
              <a:spcBef>
                <a:spcPts val="0"/>
              </a:spcBef>
              <a:buFont typeface="Arial" panose="020B0604020202020204" pitchFamily="34" charset="0"/>
              <a:buChar char="•"/>
            </a:pPr>
            <a:r>
              <a:rPr lang="fr-CA" sz="2400" dirty="0">
                <a:solidFill>
                  <a:schemeClr val="tx1"/>
                </a:solidFill>
                <a:latin typeface="Candara" panose="020E0502030303020204" pitchFamily="34" charset="0"/>
              </a:rPr>
              <a:t>Guide pour les parents</a:t>
            </a:r>
          </a:p>
          <a:p>
            <a:pPr>
              <a:spcBef>
                <a:spcPts val="0"/>
              </a:spcBef>
              <a:buFont typeface="Arial" panose="020B0604020202020204" pitchFamily="34" charset="0"/>
              <a:buChar char="•"/>
            </a:pPr>
            <a:r>
              <a:rPr lang="fr-CA" sz="2400" dirty="0">
                <a:solidFill>
                  <a:schemeClr val="tx1"/>
                </a:solidFill>
                <a:latin typeface="Candara" panose="020E0502030303020204" pitchFamily="34" charset="0"/>
              </a:rPr>
              <a:t>Loi 47 : formation obligatoire et vérification antécédents judiciaires</a:t>
            </a:r>
          </a:p>
          <a:p>
            <a:pPr>
              <a:spcBef>
                <a:spcPts val="0"/>
              </a:spcBef>
              <a:buFont typeface="Arial" panose="020B0604020202020204" pitchFamily="34" charset="0"/>
              <a:buChar char="•"/>
            </a:pPr>
            <a:r>
              <a:rPr lang="fr-CA" sz="2400" dirty="0">
                <a:solidFill>
                  <a:schemeClr val="tx1"/>
                </a:solidFill>
                <a:latin typeface="Candara" panose="020E0502030303020204" pitchFamily="34" charset="0"/>
              </a:rPr>
              <a:t>Comité de parents</a:t>
            </a:r>
          </a:p>
          <a:p>
            <a:pPr>
              <a:spcBef>
                <a:spcPts val="0"/>
              </a:spcBef>
              <a:buFont typeface="Arial" panose="020B0604020202020204" pitchFamily="34" charset="0"/>
              <a:buChar char="•"/>
            </a:pPr>
            <a:r>
              <a:rPr lang="fr-CA" sz="2400" dirty="0">
                <a:solidFill>
                  <a:schemeClr val="tx1"/>
                </a:solidFill>
                <a:latin typeface="Candara" panose="020E0502030303020204" pitchFamily="34" charset="0"/>
              </a:rPr>
              <a:t>Lecture et adoption du procès-verbal de l’AGA de septembre 2024</a:t>
            </a:r>
          </a:p>
          <a:p>
            <a:pPr marL="0" indent="0">
              <a:spcBef>
                <a:spcPts val="0"/>
              </a:spcBef>
              <a:buNone/>
            </a:pPr>
            <a:endParaRPr lang="fr-CA" sz="1600" b="1" dirty="0">
              <a:latin typeface="Century Gothic" panose="020B0502020202020204" pitchFamily="34" charset="0"/>
            </a:endParaRPr>
          </a:p>
        </p:txBody>
      </p:sp>
    </p:spTree>
    <p:extLst>
      <p:ext uri="{BB962C8B-B14F-4D97-AF65-F5344CB8AC3E}">
        <p14:creationId xmlns:p14="http://schemas.microsoft.com/office/powerpoint/2010/main" val="3798894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827584" y="620688"/>
            <a:ext cx="7489797" cy="1524000"/>
          </a:xfrm>
        </p:spPr>
        <p:txBody>
          <a:bodyPr>
            <a:normAutofit/>
          </a:bodyPr>
          <a:lstStyle/>
          <a:p>
            <a:pPr algn="ctr"/>
            <a:r>
              <a:rPr lang="en-CA" sz="4600" b="1" dirty="0">
                <a:solidFill>
                  <a:schemeClr val="tx1"/>
                </a:solidFill>
                <a:latin typeface="Gabriola" panose="04040605051002020D02" pitchFamily="82" charset="0"/>
              </a:rPr>
              <a:t>RAPPORT ANNUEL</a:t>
            </a:r>
            <a:br>
              <a:rPr lang="en-CA" sz="4600" b="1" dirty="0">
                <a:solidFill>
                  <a:schemeClr val="tx1"/>
                </a:solidFill>
                <a:latin typeface="Gabriola" panose="04040605051002020D02" pitchFamily="82" charset="0"/>
              </a:rPr>
            </a:br>
            <a:r>
              <a:rPr lang="en-CA" sz="4600" b="1" dirty="0">
                <a:solidFill>
                  <a:schemeClr val="tx1"/>
                </a:solidFill>
                <a:latin typeface="Gabriola" panose="04040605051002020D02" pitchFamily="82" charset="0"/>
              </a:rPr>
              <a:t>2024-2025</a:t>
            </a:r>
            <a:endParaRPr lang="fr-CA" sz="4600" b="1" dirty="0">
              <a:solidFill>
                <a:schemeClr val="tx1"/>
              </a:solidFill>
              <a:latin typeface="Gabriola" panose="04040605051002020D02" pitchFamily="82" charset="0"/>
            </a:endParaRPr>
          </a:p>
        </p:txBody>
      </p:sp>
      <p:sp>
        <p:nvSpPr>
          <p:cNvPr id="3" name="Sous-titre 2"/>
          <p:cNvSpPr>
            <a:spLocks noGrp="1"/>
          </p:cNvSpPr>
          <p:nvPr>
            <p:ph type="subTitle" idx="1"/>
            <p:custDataLst>
              <p:tags r:id="rId2"/>
            </p:custDataLst>
          </p:nvPr>
        </p:nvSpPr>
        <p:spPr>
          <a:xfrm>
            <a:off x="1175792" y="2636912"/>
            <a:ext cx="6792416" cy="2838634"/>
          </a:xfrm>
        </p:spPr>
        <p:txBody>
          <a:bodyPr>
            <a:normAutofit/>
          </a:bodyPr>
          <a:lstStyle/>
          <a:p>
            <a:pPr algn="ctr">
              <a:spcBef>
                <a:spcPts val="0"/>
              </a:spcBef>
            </a:pPr>
            <a:r>
              <a:rPr lang="fr-CA" sz="4200" b="1" dirty="0">
                <a:solidFill>
                  <a:schemeClr val="tx1"/>
                </a:solidFill>
                <a:latin typeface="Gabriola" panose="04040605051002020D02" pitchFamily="82" charset="0"/>
              </a:rPr>
              <a:t>École </a:t>
            </a:r>
          </a:p>
          <a:p>
            <a:pPr algn="ctr">
              <a:spcBef>
                <a:spcPts val="0"/>
              </a:spcBef>
            </a:pPr>
            <a:r>
              <a:rPr lang="fr-CA" sz="4200" b="1" dirty="0">
                <a:solidFill>
                  <a:schemeClr val="tx1"/>
                </a:solidFill>
                <a:latin typeface="Gabriola" panose="04040605051002020D02" pitchFamily="82" charset="0"/>
              </a:rPr>
              <a:t>Le Bois-Vivant </a:t>
            </a:r>
          </a:p>
          <a:p>
            <a:pPr algn="ctr">
              <a:spcBef>
                <a:spcPts val="0"/>
              </a:spcBef>
            </a:pPr>
            <a:r>
              <a:rPr lang="fr-CA" sz="4200" b="1" dirty="0">
                <a:solidFill>
                  <a:schemeClr val="tx1"/>
                </a:solidFill>
                <a:latin typeface="Gabriola" panose="04040605051002020D02" pitchFamily="82" charset="0"/>
              </a:rPr>
              <a:t>New Richmond</a:t>
            </a:r>
            <a:endParaRPr lang="fr-CA" sz="1200" dirty="0"/>
          </a:p>
        </p:txBody>
      </p:sp>
      <p:pic>
        <p:nvPicPr>
          <p:cNvPr id="5" name="Image 4">
            <a:extLst>
              <a:ext uri="{FF2B5EF4-FFF2-40B4-BE49-F238E27FC236}">
                <a16:creationId xmlns:a16="http://schemas.microsoft.com/office/drawing/2014/main" id="{A358BA53-358C-4A51-81FE-3380F9ABD39C}"/>
              </a:ext>
            </a:extLst>
          </p:cNvPr>
          <p:cNvPicPr/>
          <p:nvPr/>
        </p:nvPicPr>
        <p:blipFill>
          <a:blip r:embed="rId4">
            <a:extLst>
              <a:ext uri="{28A0092B-C50C-407E-A947-70E740481C1C}">
                <a14:useLocalDpi xmlns:a14="http://schemas.microsoft.com/office/drawing/2010/main" val="0"/>
              </a:ext>
            </a:extLst>
          </a:blip>
          <a:stretch>
            <a:fillRect/>
          </a:stretch>
        </p:blipFill>
        <p:spPr bwMode="auto">
          <a:xfrm>
            <a:off x="107504" y="5187514"/>
            <a:ext cx="3355467" cy="1470014"/>
          </a:xfrm>
          <a:prstGeom prst="rect">
            <a:avLst/>
          </a:prstGeom>
          <a:noFill/>
        </p:spPr>
      </p:pic>
      <p:pic>
        <p:nvPicPr>
          <p:cNvPr id="6" name="Image 5" descr="O:\813030\Bois_Vivant\Année 2010-2011\Logo\Construis en harmonie.JPG"/>
          <p:cNvPicPr/>
          <p:nvPr/>
        </p:nvPicPr>
        <p:blipFill>
          <a:blip r:embed="rId5">
            <a:extLst>
              <a:ext uri="{28A0092B-C50C-407E-A947-70E740481C1C}">
                <a14:useLocalDpi xmlns:a14="http://schemas.microsoft.com/office/drawing/2010/main" val="0"/>
              </a:ext>
            </a:extLst>
          </a:blip>
          <a:srcRect/>
          <a:stretch>
            <a:fillRect/>
          </a:stretch>
        </p:blipFill>
        <p:spPr bwMode="auto">
          <a:xfrm>
            <a:off x="6372200" y="5415617"/>
            <a:ext cx="2310669" cy="1139815"/>
          </a:xfrm>
          <a:prstGeom prst="rect">
            <a:avLst/>
          </a:prstGeom>
          <a:noFill/>
          <a:ln>
            <a:noFill/>
          </a:ln>
        </p:spPr>
      </p:pic>
    </p:spTree>
    <p:extLst>
      <p:ext uri="{BB962C8B-B14F-4D97-AF65-F5344CB8AC3E}">
        <p14:creationId xmlns:p14="http://schemas.microsoft.com/office/powerpoint/2010/main" val="17011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063D45-7977-2A4D-9548-F008F275A784}"/>
              </a:ext>
            </a:extLst>
          </p:cNvPr>
          <p:cNvSpPr>
            <a:spLocks noGrp="1"/>
          </p:cNvSpPr>
          <p:nvPr>
            <p:ph type="title"/>
          </p:nvPr>
        </p:nvSpPr>
        <p:spPr>
          <a:xfrm>
            <a:off x="857250" y="220936"/>
            <a:ext cx="7429499" cy="722250"/>
          </a:xfrm>
        </p:spPr>
        <p:txBody>
          <a:bodyPr>
            <a:noAutofit/>
          </a:bodyPr>
          <a:lstStyle/>
          <a:p>
            <a:pPr algn="ctr"/>
            <a:r>
              <a:rPr lang="fr-FR" sz="4600" b="1" dirty="0">
                <a:solidFill>
                  <a:schemeClr val="tx1"/>
                </a:solidFill>
                <a:latin typeface="Gabriola" panose="04040605051002020D02" pitchFamily="82" charset="0"/>
              </a:rPr>
              <a:t>Portrait de l’école</a:t>
            </a:r>
          </a:p>
        </p:txBody>
      </p:sp>
      <p:sp>
        <p:nvSpPr>
          <p:cNvPr id="3" name="Espace réservé du contenu 2">
            <a:extLst>
              <a:ext uri="{FF2B5EF4-FFF2-40B4-BE49-F238E27FC236}">
                <a16:creationId xmlns:a16="http://schemas.microsoft.com/office/drawing/2014/main" id="{EEAACF9E-76B6-7A4C-8C4A-537E1EB3A48D}"/>
              </a:ext>
            </a:extLst>
          </p:cNvPr>
          <p:cNvSpPr>
            <a:spLocks noGrp="1"/>
          </p:cNvSpPr>
          <p:nvPr>
            <p:ph idx="1"/>
          </p:nvPr>
        </p:nvSpPr>
        <p:spPr>
          <a:xfrm>
            <a:off x="575047" y="1340768"/>
            <a:ext cx="8568953" cy="5584328"/>
          </a:xfrm>
        </p:spPr>
        <p:txBody>
          <a:bodyPr>
            <a:noAutofit/>
          </a:bodyPr>
          <a:lstStyle/>
          <a:p>
            <a:pPr>
              <a:lnSpc>
                <a:spcPct val="100000"/>
              </a:lnSpc>
            </a:pPr>
            <a:r>
              <a:rPr lang="fr-CA" sz="2200" b="0" i="0" dirty="0">
                <a:solidFill>
                  <a:srgbClr val="000000"/>
                </a:solidFill>
                <a:effectLst/>
                <a:latin typeface="Candara" panose="020E0502030303020204" pitchFamily="34" charset="0"/>
              </a:rPr>
              <a:t>L’école le Bois-Vivant accueille </a:t>
            </a:r>
            <a:r>
              <a:rPr lang="fr-CA" sz="2200" b="1" i="0" dirty="0">
                <a:solidFill>
                  <a:srgbClr val="000000"/>
                </a:solidFill>
                <a:effectLst/>
                <a:latin typeface="Candara" panose="020E0502030303020204" pitchFamily="34" charset="0"/>
              </a:rPr>
              <a:t>des jeunes provenant de New Richmond, de Cascapédia-St-Jules et de Gesgapegiag</a:t>
            </a:r>
            <a:r>
              <a:rPr lang="fr-CA" sz="2200" b="0" i="0" dirty="0">
                <a:solidFill>
                  <a:srgbClr val="000000"/>
                </a:solidFill>
                <a:effectLst/>
                <a:latin typeface="Candara" panose="020E0502030303020204" pitchFamily="34" charset="0"/>
              </a:rPr>
              <a:t>.  Un pourcentage important de la population qui occupe ce territoire est anglophone. </a:t>
            </a:r>
          </a:p>
          <a:p>
            <a:r>
              <a:rPr lang="fr-CA" sz="2200" b="0" i="0" dirty="0">
                <a:solidFill>
                  <a:srgbClr val="000000"/>
                </a:solidFill>
                <a:effectLst/>
                <a:latin typeface="Candara" panose="020E0502030303020204" pitchFamily="34" charset="0"/>
              </a:rPr>
              <a:t>L’école Le Bois-Vivant dispense ses services auprès de </a:t>
            </a:r>
            <a:r>
              <a:rPr lang="fr-CA" sz="2200" b="1" dirty="0">
                <a:solidFill>
                  <a:srgbClr val="000000"/>
                </a:solidFill>
                <a:latin typeface="Candara" panose="020E0502030303020204" pitchFamily="34" charset="0"/>
              </a:rPr>
              <a:t>394</a:t>
            </a:r>
            <a:r>
              <a:rPr lang="fr-CA" sz="2200" b="1" i="0" dirty="0">
                <a:solidFill>
                  <a:srgbClr val="000000"/>
                </a:solidFill>
                <a:effectLst/>
                <a:latin typeface="Candara" panose="020E0502030303020204" pitchFamily="34" charset="0"/>
              </a:rPr>
              <a:t> élèves </a:t>
            </a:r>
            <a:r>
              <a:rPr lang="fr-CA" sz="2200" b="0" i="0" dirty="0">
                <a:solidFill>
                  <a:srgbClr val="000000"/>
                </a:solidFill>
                <a:effectLst/>
                <a:latin typeface="Candara" panose="020E0502030303020204" pitchFamily="34" charset="0"/>
              </a:rPr>
              <a:t>du préscolaire 4 ans à la deuxième année du 1e cycle du secondaire.</a:t>
            </a:r>
            <a:endParaRPr lang="fr-CA" sz="2200" dirty="0">
              <a:solidFill>
                <a:srgbClr val="000000"/>
              </a:solidFill>
              <a:effectLst/>
              <a:latin typeface="Candara" panose="020E0502030303020204" pitchFamily="34" charset="0"/>
            </a:endParaRPr>
          </a:p>
          <a:p>
            <a:r>
              <a:rPr lang="fr-CA" sz="2200" b="0" i="0" dirty="0">
                <a:solidFill>
                  <a:srgbClr val="000000"/>
                </a:solidFill>
                <a:effectLst/>
                <a:latin typeface="Candara" panose="020E0502030303020204" pitchFamily="34" charset="0"/>
              </a:rPr>
              <a:t>Tous ces élèves sont répartis dans des </a:t>
            </a:r>
            <a:r>
              <a:rPr lang="fr-CA" sz="2200" b="1" i="0" dirty="0">
                <a:solidFill>
                  <a:srgbClr val="000000"/>
                </a:solidFill>
                <a:effectLst/>
                <a:latin typeface="Candara" panose="020E0502030303020204" pitchFamily="34" charset="0"/>
              </a:rPr>
              <a:t>classes régulières</a:t>
            </a:r>
            <a:r>
              <a:rPr lang="fr-CA" sz="2200" b="0" i="0" dirty="0">
                <a:solidFill>
                  <a:srgbClr val="000000"/>
                </a:solidFill>
                <a:effectLst/>
                <a:latin typeface="Candara" panose="020E0502030303020204" pitchFamily="34" charset="0"/>
              </a:rPr>
              <a:t>. </a:t>
            </a:r>
            <a:endParaRPr lang="fr-CA" sz="2200" dirty="0">
              <a:solidFill>
                <a:srgbClr val="000000"/>
              </a:solidFill>
              <a:effectLst/>
              <a:latin typeface="Candara" panose="020E0502030303020204" pitchFamily="34" charset="0"/>
            </a:endParaRPr>
          </a:p>
          <a:p>
            <a:pPr>
              <a:buFont typeface="Arial" panose="020B0604020202020204" pitchFamily="34" charset="0"/>
              <a:buChar char="•"/>
            </a:pPr>
            <a:r>
              <a:rPr lang="fr-CA" sz="2200" b="0" i="0" dirty="0">
                <a:solidFill>
                  <a:srgbClr val="000000"/>
                </a:solidFill>
                <a:effectLst/>
                <a:latin typeface="Candara" panose="020E0502030303020204" pitchFamily="34" charset="0"/>
              </a:rPr>
              <a:t>1 classe de préscolaire 4 ans</a:t>
            </a:r>
            <a:endParaRPr lang="fr-CA" sz="2200" dirty="0">
              <a:latin typeface="Candara" panose="020E0502030303020204" pitchFamily="34" charset="0"/>
            </a:endParaRPr>
          </a:p>
          <a:p>
            <a:pPr>
              <a:buFont typeface="Arial" panose="020B0604020202020204" pitchFamily="34" charset="0"/>
              <a:buChar char="•"/>
            </a:pPr>
            <a:r>
              <a:rPr lang="fr-CA" sz="2200" b="0" i="0" dirty="0">
                <a:solidFill>
                  <a:srgbClr val="000000"/>
                </a:solidFill>
                <a:effectLst/>
                <a:latin typeface="Candara" panose="020E0502030303020204" pitchFamily="34" charset="0"/>
              </a:rPr>
              <a:t>3 classes de préscolaire 5 ans</a:t>
            </a:r>
            <a:endParaRPr lang="fr-CA" sz="2200" dirty="0">
              <a:latin typeface="Candara" panose="020E0502030303020204" pitchFamily="34" charset="0"/>
            </a:endParaRPr>
          </a:p>
          <a:p>
            <a:pPr>
              <a:buFont typeface="Arial" panose="020B0604020202020204" pitchFamily="34" charset="0"/>
              <a:buChar char="•"/>
            </a:pPr>
            <a:r>
              <a:rPr lang="fr-CA" sz="2200" b="0" i="0" dirty="0">
                <a:solidFill>
                  <a:srgbClr val="000000"/>
                </a:solidFill>
                <a:effectLst/>
                <a:latin typeface="Candara" panose="020E0502030303020204" pitchFamily="34" charset="0"/>
              </a:rPr>
              <a:t>12 classes primaire (1ère à la 6e année)</a:t>
            </a:r>
            <a:endParaRPr lang="fr-CA" sz="2200" dirty="0">
              <a:latin typeface="Candara" panose="020E0502030303020204" pitchFamily="34" charset="0"/>
            </a:endParaRPr>
          </a:p>
          <a:p>
            <a:pPr>
              <a:buFont typeface="Arial" panose="020B0604020202020204" pitchFamily="34" charset="0"/>
              <a:buChar char="•"/>
            </a:pPr>
            <a:r>
              <a:rPr lang="fr-CA" sz="2200" b="0" i="0" dirty="0">
                <a:solidFill>
                  <a:srgbClr val="000000"/>
                </a:solidFill>
                <a:effectLst/>
                <a:latin typeface="Candara" panose="020E0502030303020204" pitchFamily="34" charset="0"/>
              </a:rPr>
              <a:t>2 groupes de première secondaire</a:t>
            </a:r>
            <a:endParaRPr lang="fr-CA" sz="2200" dirty="0">
              <a:latin typeface="Candara" panose="020E0502030303020204" pitchFamily="34" charset="0"/>
            </a:endParaRPr>
          </a:p>
          <a:p>
            <a:pPr>
              <a:buFont typeface="Arial" panose="020B0604020202020204" pitchFamily="34" charset="0"/>
              <a:buChar char="•"/>
            </a:pPr>
            <a:r>
              <a:rPr lang="fr-CA" sz="2200" b="0" i="0" dirty="0">
                <a:solidFill>
                  <a:srgbClr val="000000"/>
                </a:solidFill>
                <a:effectLst/>
                <a:latin typeface="Candara" panose="020E0502030303020204" pitchFamily="34" charset="0"/>
              </a:rPr>
              <a:t>2 groupes de deuxième secondaire</a:t>
            </a:r>
          </a:p>
        </p:txBody>
      </p:sp>
    </p:spTree>
    <p:extLst>
      <p:ext uri="{BB962C8B-B14F-4D97-AF65-F5344CB8AC3E}">
        <p14:creationId xmlns:p14="http://schemas.microsoft.com/office/powerpoint/2010/main" val="1622541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063D45-7977-2A4D-9548-F008F275A784}"/>
              </a:ext>
            </a:extLst>
          </p:cNvPr>
          <p:cNvSpPr>
            <a:spLocks noGrp="1"/>
          </p:cNvSpPr>
          <p:nvPr>
            <p:ph type="title"/>
          </p:nvPr>
        </p:nvSpPr>
        <p:spPr>
          <a:xfrm>
            <a:off x="857250" y="220936"/>
            <a:ext cx="7429499" cy="722250"/>
          </a:xfrm>
        </p:spPr>
        <p:txBody>
          <a:bodyPr>
            <a:noAutofit/>
          </a:bodyPr>
          <a:lstStyle/>
          <a:p>
            <a:pPr algn="ctr"/>
            <a:r>
              <a:rPr lang="fr-FR" sz="4600" b="1" dirty="0">
                <a:solidFill>
                  <a:schemeClr val="tx1"/>
                </a:solidFill>
                <a:latin typeface="Gabriola" panose="04040605051002020D02" pitchFamily="82" charset="0"/>
              </a:rPr>
              <a:t>Portrait de l’école</a:t>
            </a:r>
          </a:p>
        </p:txBody>
      </p:sp>
      <p:sp>
        <p:nvSpPr>
          <p:cNvPr id="3" name="Espace réservé du contenu 2">
            <a:extLst>
              <a:ext uri="{FF2B5EF4-FFF2-40B4-BE49-F238E27FC236}">
                <a16:creationId xmlns:a16="http://schemas.microsoft.com/office/drawing/2014/main" id="{EEAACF9E-76B6-7A4C-8C4A-537E1EB3A48D}"/>
              </a:ext>
            </a:extLst>
          </p:cNvPr>
          <p:cNvSpPr>
            <a:spLocks noGrp="1"/>
          </p:cNvSpPr>
          <p:nvPr>
            <p:ph idx="1"/>
          </p:nvPr>
        </p:nvSpPr>
        <p:spPr>
          <a:xfrm>
            <a:off x="323528" y="1295630"/>
            <a:ext cx="8568953" cy="5584328"/>
          </a:xfrm>
        </p:spPr>
        <p:txBody>
          <a:bodyPr>
            <a:noAutofit/>
          </a:bodyPr>
          <a:lstStyle/>
          <a:p>
            <a:r>
              <a:rPr lang="fr-CA" sz="2200" b="0" i="0" dirty="0">
                <a:solidFill>
                  <a:srgbClr val="000000"/>
                </a:solidFill>
                <a:effectLst/>
                <a:latin typeface="Candara" panose="020E0502030303020204" pitchFamily="34" charset="0"/>
              </a:rPr>
              <a:t>L’équipe-école est formée de </a:t>
            </a:r>
            <a:r>
              <a:rPr lang="fr-CA" sz="2200" b="1" i="0" dirty="0">
                <a:solidFill>
                  <a:srgbClr val="000000"/>
                </a:solidFill>
                <a:effectLst/>
                <a:latin typeface="Candara" panose="020E0502030303020204" pitchFamily="34" charset="0"/>
              </a:rPr>
              <a:t>58 membres du personnel </a:t>
            </a:r>
            <a:r>
              <a:rPr lang="fr-CA" sz="2200" b="0" i="0" dirty="0">
                <a:solidFill>
                  <a:srgbClr val="000000"/>
                </a:solidFill>
                <a:effectLst/>
                <a:latin typeface="Candara" panose="020E0502030303020204" pitchFamily="34" charset="0"/>
              </a:rPr>
              <a:t>qui travaille quotidiennement au bien-être et au développement scolaire des élèves.</a:t>
            </a:r>
          </a:p>
          <a:p>
            <a:r>
              <a:rPr lang="fr-CA" sz="2200" b="0" i="0" dirty="0">
                <a:solidFill>
                  <a:srgbClr val="000000"/>
                </a:solidFill>
                <a:effectLst/>
                <a:latin typeface="Candara" panose="020E0502030303020204" pitchFamily="34" charset="0"/>
              </a:rPr>
              <a:t>Dans une démarche de prévention et/ou d’intervention l’équipe peut compter sur le soutien de </a:t>
            </a:r>
            <a:r>
              <a:rPr lang="fr-CA" sz="2200" b="1" i="0" dirty="0">
                <a:solidFill>
                  <a:srgbClr val="000000"/>
                </a:solidFill>
                <a:effectLst/>
                <a:latin typeface="Candara" panose="020E0502030303020204" pitchFamily="34" charset="0"/>
              </a:rPr>
              <a:t>6 professionnels au CSSRL</a:t>
            </a:r>
            <a:r>
              <a:rPr lang="fr-CA" sz="2200" b="0" i="0" dirty="0">
                <a:solidFill>
                  <a:srgbClr val="000000"/>
                </a:solidFill>
                <a:effectLst/>
                <a:latin typeface="Candara" panose="020E0502030303020204" pitchFamily="34" charset="0"/>
              </a:rPr>
              <a:t>, sur différents intervenants du CISSS et sur le policier intervenant en milieu scolaire.</a:t>
            </a:r>
          </a:p>
          <a:p>
            <a:r>
              <a:rPr lang="fr-CA" sz="2200" b="0" i="0" dirty="0">
                <a:solidFill>
                  <a:srgbClr val="000000"/>
                </a:solidFill>
                <a:effectLst/>
                <a:latin typeface="Candara" panose="020E0502030303020204" pitchFamily="34" charset="0"/>
              </a:rPr>
              <a:t>L’école dispose d’un </a:t>
            </a:r>
            <a:r>
              <a:rPr lang="fr-CA" sz="2200" b="1" i="0" dirty="0">
                <a:solidFill>
                  <a:srgbClr val="000000"/>
                </a:solidFill>
                <a:effectLst/>
                <a:latin typeface="Candara" panose="020E0502030303020204" pitchFamily="34" charset="0"/>
              </a:rPr>
              <a:t>service de garde qui accueille près de 200 élèves. </a:t>
            </a:r>
            <a:r>
              <a:rPr lang="fr-CA" sz="2200" b="0" i="0" dirty="0">
                <a:solidFill>
                  <a:srgbClr val="000000"/>
                </a:solidFill>
                <a:effectLst/>
                <a:latin typeface="Candara" panose="020E0502030303020204" pitchFamily="34" charset="0"/>
              </a:rPr>
              <a:t>Il est en fonction tous les matins, tous les midis et tous les soirs lors des journées de classe. De plus, le SDG est ouvert du matin au soir lors des arrêts pédagogiques et lors des congés maternelles. Plusieurs activités organisées font rayonner notre service de garde permettant ainsi de maintenir sa popularité.</a:t>
            </a:r>
          </a:p>
          <a:p>
            <a:endParaRPr lang="fr-CA" sz="2000" dirty="0">
              <a:solidFill>
                <a:srgbClr val="000000"/>
              </a:solidFill>
              <a:effectLst/>
              <a:latin typeface="Candara" panose="020E0502030303020204" pitchFamily="34" charset="0"/>
            </a:endParaRPr>
          </a:p>
        </p:txBody>
      </p:sp>
    </p:spTree>
    <p:extLst>
      <p:ext uri="{BB962C8B-B14F-4D97-AF65-F5344CB8AC3E}">
        <p14:creationId xmlns:p14="http://schemas.microsoft.com/office/powerpoint/2010/main" val="3050420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063D45-7977-2A4D-9548-F008F275A784}"/>
              </a:ext>
            </a:extLst>
          </p:cNvPr>
          <p:cNvSpPr>
            <a:spLocks noGrp="1"/>
          </p:cNvSpPr>
          <p:nvPr>
            <p:ph type="title"/>
          </p:nvPr>
        </p:nvSpPr>
        <p:spPr>
          <a:xfrm>
            <a:off x="857250" y="220936"/>
            <a:ext cx="7429499" cy="722250"/>
          </a:xfrm>
        </p:spPr>
        <p:txBody>
          <a:bodyPr>
            <a:noAutofit/>
          </a:bodyPr>
          <a:lstStyle/>
          <a:p>
            <a:pPr algn="ctr"/>
            <a:r>
              <a:rPr lang="fr-FR" sz="4600" b="1" dirty="0">
                <a:solidFill>
                  <a:schemeClr val="tx1"/>
                </a:solidFill>
                <a:latin typeface="Gabriola" panose="04040605051002020D02" pitchFamily="82" charset="0"/>
              </a:rPr>
              <a:t>Portrait de l’école</a:t>
            </a:r>
          </a:p>
        </p:txBody>
      </p:sp>
      <p:sp>
        <p:nvSpPr>
          <p:cNvPr id="3" name="Espace réservé du contenu 2">
            <a:extLst>
              <a:ext uri="{FF2B5EF4-FFF2-40B4-BE49-F238E27FC236}">
                <a16:creationId xmlns:a16="http://schemas.microsoft.com/office/drawing/2014/main" id="{EEAACF9E-76B6-7A4C-8C4A-537E1EB3A48D}"/>
              </a:ext>
            </a:extLst>
          </p:cNvPr>
          <p:cNvSpPr>
            <a:spLocks noGrp="1"/>
          </p:cNvSpPr>
          <p:nvPr>
            <p:ph idx="1"/>
          </p:nvPr>
        </p:nvSpPr>
        <p:spPr>
          <a:xfrm>
            <a:off x="323528" y="1295630"/>
            <a:ext cx="8568953" cy="5584328"/>
          </a:xfrm>
        </p:spPr>
        <p:txBody>
          <a:bodyPr>
            <a:noAutofit/>
          </a:bodyPr>
          <a:lstStyle/>
          <a:p>
            <a:r>
              <a:rPr lang="fr-CA" sz="2200" b="0" i="0" dirty="0">
                <a:solidFill>
                  <a:srgbClr val="000000"/>
                </a:solidFill>
                <a:effectLst/>
                <a:latin typeface="Candara" panose="020E0502030303020204" pitchFamily="34" charset="0"/>
              </a:rPr>
              <a:t>L’école offre une </a:t>
            </a:r>
            <a:r>
              <a:rPr lang="fr-CA" sz="2200" b="1" i="0" dirty="0">
                <a:solidFill>
                  <a:srgbClr val="000000"/>
                </a:solidFill>
                <a:effectLst/>
                <a:latin typeface="Candara" panose="020E0502030303020204" pitchFamily="34" charset="0"/>
              </a:rPr>
              <a:t>belle variété d’activités parascolaires </a:t>
            </a:r>
            <a:r>
              <a:rPr lang="fr-CA" sz="2200" b="0" i="0" dirty="0">
                <a:solidFill>
                  <a:srgbClr val="000000"/>
                </a:solidFill>
                <a:effectLst/>
                <a:latin typeface="Candara" panose="020E0502030303020204" pitchFamily="34" charset="0"/>
              </a:rPr>
              <a:t>: basketball, volleyball, badminton, ski de fond, yoga, fabrication de mouches pour la pêche, </a:t>
            </a:r>
            <a:r>
              <a:rPr lang="fr-CA" sz="2200" dirty="0">
                <a:solidFill>
                  <a:srgbClr val="000000"/>
                </a:solidFill>
                <a:latin typeface="Candara" panose="020E0502030303020204" pitchFamily="34" charset="0"/>
              </a:rPr>
              <a:t>i</a:t>
            </a:r>
            <a:r>
              <a:rPr lang="fr-CA" sz="2200" b="0" i="0" dirty="0">
                <a:solidFill>
                  <a:srgbClr val="000000"/>
                </a:solidFill>
                <a:effectLst/>
                <a:latin typeface="Candara" panose="020E0502030303020204" pitchFamily="34" charset="0"/>
              </a:rPr>
              <a:t>nitiation à la pêche à la mouche, </a:t>
            </a:r>
            <a:r>
              <a:rPr lang="fr-CA" sz="2200" dirty="0">
                <a:solidFill>
                  <a:srgbClr val="000000"/>
                </a:solidFill>
                <a:latin typeface="Candara" panose="020E0502030303020204" pitchFamily="34" charset="0"/>
              </a:rPr>
              <a:t>i</a:t>
            </a:r>
            <a:r>
              <a:rPr lang="fr-CA" sz="2200" b="0" i="0" dirty="0">
                <a:solidFill>
                  <a:srgbClr val="000000"/>
                </a:solidFill>
                <a:effectLst/>
                <a:latin typeface="Candara" panose="020E0502030303020204" pitchFamily="34" charset="0"/>
              </a:rPr>
              <a:t>nitiation à la couture, au tricot et à la broderie, club d’échec, club de lecture et secondaire en spectacle.</a:t>
            </a:r>
          </a:p>
          <a:p>
            <a:r>
              <a:rPr lang="fr-CA" sz="2200" b="0" i="0" dirty="0">
                <a:solidFill>
                  <a:srgbClr val="000000"/>
                </a:solidFill>
                <a:effectLst/>
                <a:latin typeface="Candara" panose="020E0502030303020204" pitchFamily="34" charset="0"/>
              </a:rPr>
              <a:t>L’école </a:t>
            </a:r>
            <a:r>
              <a:rPr lang="fr-CA" sz="2200" b="1" i="0" dirty="0">
                <a:solidFill>
                  <a:srgbClr val="000000"/>
                </a:solidFill>
                <a:effectLst/>
                <a:latin typeface="Candara" panose="020E0502030303020204" pitchFamily="34" charset="0"/>
              </a:rPr>
              <a:t>bonifie son offre d’activités parascolaires </a:t>
            </a:r>
            <a:r>
              <a:rPr lang="fr-CA" sz="2200" b="0" i="0" dirty="0">
                <a:solidFill>
                  <a:srgbClr val="000000"/>
                </a:solidFill>
                <a:effectLst/>
                <a:latin typeface="Candara" panose="020E0502030303020204" pitchFamily="34" charset="0"/>
              </a:rPr>
              <a:t>en partenariat avec les services de Bouge pour que ça Bouge, un organisme de la région.</a:t>
            </a:r>
            <a:endParaRPr lang="fr-CA" sz="2200" dirty="0">
              <a:solidFill>
                <a:srgbClr val="000000"/>
              </a:solidFill>
              <a:effectLst/>
              <a:latin typeface="Candara" panose="020E0502030303020204" pitchFamily="34" charset="0"/>
            </a:endParaRPr>
          </a:p>
          <a:p>
            <a:pPr>
              <a:lnSpc>
                <a:spcPct val="100000"/>
              </a:lnSpc>
            </a:pPr>
            <a:r>
              <a:rPr lang="fr-CA" sz="2200" dirty="0">
                <a:solidFill>
                  <a:schemeClr val="tx1"/>
                </a:solidFill>
                <a:latin typeface="Candara" panose="020E0502030303020204" pitchFamily="34" charset="0"/>
              </a:rPr>
              <a:t>Un beau </a:t>
            </a:r>
            <a:r>
              <a:rPr lang="fr-CA" sz="2200" b="1" dirty="0">
                <a:solidFill>
                  <a:schemeClr val="tx1"/>
                </a:solidFill>
                <a:latin typeface="Candara" panose="020E0502030303020204" pitchFamily="34" charset="0"/>
              </a:rPr>
              <a:t>partenariat</a:t>
            </a:r>
            <a:r>
              <a:rPr lang="fr-CA" sz="2200" dirty="0">
                <a:solidFill>
                  <a:schemeClr val="tx1"/>
                </a:solidFill>
                <a:latin typeface="Candara" panose="020E0502030303020204" pitchFamily="34" charset="0"/>
              </a:rPr>
              <a:t> existe avec d’autres organismes du milieu, notamment avec la ville de New Richmond. Cela permet aux élèves d’avoir accès aux installations sportives et culturelles en dehors pendant et après les heures de cours.</a:t>
            </a:r>
          </a:p>
          <a:p>
            <a:endParaRPr lang="fr-CA" sz="2000" dirty="0">
              <a:solidFill>
                <a:srgbClr val="000000"/>
              </a:solidFill>
              <a:effectLst/>
              <a:latin typeface="Candara" panose="020E0502030303020204" pitchFamily="34" charset="0"/>
            </a:endParaRPr>
          </a:p>
        </p:txBody>
      </p:sp>
    </p:spTree>
    <p:extLst>
      <p:ext uri="{BB962C8B-B14F-4D97-AF65-F5344CB8AC3E}">
        <p14:creationId xmlns:p14="http://schemas.microsoft.com/office/powerpoint/2010/main" val="2793163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7166C99E-952A-DB49-BFCB-698E86CE9C89}"/>
              </a:ext>
            </a:extLst>
          </p:cNvPr>
          <p:cNvSpPr>
            <a:spLocks noGrp="1"/>
          </p:cNvSpPr>
          <p:nvPr>
            <p:ph type="title"/>
          </p:nvPr>
        </p:nvSpPr>
        <p:spPr>
          <a:xfrm>
            <a:off x="755576" y="188640"/>
            <a:ext cx="7437442" cy="738664"/>
          </a:xfrm>
          <a:prstGeom prst="rect">
            <a:avLst/>
          </a:prstGeom>
        </p:spPr>
        <p:txBody>
          <a:bodyPr wrap="square">
            <a:spAutoFit/>
          </a:bodyPr>
          <a:lstStyle/>
          <a:p>
            <a:pPr algn="ctr"/>
            <a:r>
              <a:rPr lang="en-CA" sz="4200" b="1" dirty="0">
                <a:solidFill>
                  <a:schemeClr val="tx1"/>
                </a:solidFill>
                <a:latin typeface="Gabriola" panose="04040605051002020D02" pitchFamily="82" charset="0"/>
              </a:rPr>
              <a:t>Mot de la </a:t>
            </a:r>
            <a:r>
              <a:rPr lang="en-CA" sz="4200" b="1" dirty="0" err="1">
                <a:solidFill>
                  <a:schemeClr val="tx1"/>
                </a:solidFill>
                <a:latin typeface="Gabriola" panose="04040605051002020D02" pitchFamily="82" charset="0"/>
              </a:rPr>
              <a:t>présidente</a:t>
            </a:r>
            <a:r>
              <a:rPr lang="en-CA" sz="4200" b="1" dirty="0">
                <a:solidFill>
                  <a:schemeClr val="tx1"/>
                </a:solidFill>
                <a:latin typeface="Gabriola" panose="04040605051002020D02" pitchFamily="82" charset="0"/>
              </a:rPr>
              <a:t> – </a:t>
            </a:r>
            <a:r>
              <a:rPr lang="en-CA" sz="4200" b="1" dirty="0" err="1">
                <a:solidFill>
                  <a:schemeClr val="tx1"/>
                </a:solidFill>
                <a:latin typeface="Gabriola" panose="04040605051002020D02" pitchFamily="82" charset="0"/>
              </a:rPr>
              <a:t>Rachèle</a:t>
            </a:r>
            <a:r>
              <a:rPr lang="en-CA" sz="4200" b="1" dirty="0">
                <a:solidFill>
                  <a:schemeClr val="tx1"/>
                </a:solidFill>
                <a:latin typeface="Gabriola" panose="04040605051002020D02" pitchFamily="82" charset="0"/>
              </a:rPr>
              <a:t> Leblanc</a:t>
            </a:r>
            <a:endParaRPr lang="fr-CA" sz="4200" b="1" dirty="0">
              <a:solidFill>
                <a:schemeClr val="tx1"/>
              </a:solidFill>
              <a:latin typeface="Gabriola" panose="04040605051002020D02" pitchFamily="82" charset="0"/>
            </a:endParaRPr>
          </a:p>
        </p:txBody>
      </p:sp>
      <p:sp>
        <p:nvSpPr>
          <p:cNvPr id="8" name="Espace réservé du contenu 7">
            <a:extLst>
              <a:ext uri="{FF2B5EF4-FFF2-40B4-BE49-F238E27FC236}">
                <a16:creationId xmlns:a16="http://schemas.microsoft.com/office/drawing/2014/main" id="{682B9502-3A22-344E-8427-52A119BBF07F}"/>
              </a:ext>
            </a:extLst>
          </p:cNvPr>
          <p:cNvSpPr>
            <a:spLocks noGrp="1"/>
          </p:cNvSpPr>
          <p:nvPr>
            <p:ph idx="1"/>
          </p:nvPr>
        </p:nvSpPr>
        <p:spPr>
          <a:xfrm>
            <a:off x="251520" y="927304"/>
            <a:ext cx="8136904" cy="5868273"/>
          </a:xfrm>
          <a:prstGeom prst="rect">
            <a:avLst/>
          </a:prstGeom>
        </p:spPr>
        <p:txBody>
          <a:bodyPr wrap="square">
            <a:spAutoFit/>
          </a:bodyPr>
          <a:lstStyle/>
          <a:p>
            <a:pPr marL="0" indent="0">
              <a:spcBef>
                <a:spcPts val="0"/>
              </a:spcBef>
              <a:buNone/>
            </a:pPr>
            <a:endParaRPr lang="fr-CA" sz="2200" dirty="0">
              <a:latin typeface="Candara" panose="020E0502030303020204" pitchFamily="34" charset="0"/>
            </a:endParaRPr>
          </a:p>
          <a:p>
            <a:pPr marL="0" indent="0">
              <a:spcBef>
                <a:spcPts val="0"/>
              </a:spcBef>
              <a:buNone/>
            </a:pPr>
            <a:r>
              <a:rPr lang="fr-CA" sz="2200" dirty="0">
                <a:latin typeface="Candara" panose="020E0502030303020204" pitchFamily="34" charset="0"/>
              </a:rPr>
              <a:t>Une nouvelle année scolaire s’amorce, porteuse de projets d’apprentissages et de belles réussites à venir !</a:t>
            </a:r>
          </a:p>
          <a:p>
            <a:pPr marL="0" indent="0">
              <a:spcBef>
                <a:spcPts val="0"/>
              </a:spcBef>
              <a:buNone/>
            </a:pPr>
            <a:endParaRPr lang="fr-CA" sz="2200" dirty="0">
              <a:latin typeface="Candara" panose="020E0502030303020204" pitchFamily="34" charset="0"/>
            </a:endParaRPr>
          </a:p>
          <a:p>
            <a:pPr marL="0" indent="0">
              <a:spcBef>
                <a:spcPts val="0"/>
              </a:spcBef>
              <a:buNone/>
            </a:pPr>
            <a:r>
              <a:rPr lang="fr-CA" sz="2200" dirty="0">
                <a:latin typeface="Candara" panose="020E0502030303020204" pitchFamily="34" charset="0"/>
              </a:rPr>
              <a:t>Le conseil d’établissement et toute l'équipe-école sont prêts à accompagner chaque enfant dans son parcours, avec engagement et dévouement.</a:t>
            </a:r>
          </a:p>
          <a:p>
            <a:pPr marL="0" indent="0">
              <a:spcBef>
                <a:spcPts val="0"/>
              </a:spcBef>
              <a:buNone/>
            </a:pPr>
            <a:endParaRPr lang="fr-CA" sz="2200" dirty="0">
              <a:latin typeface="Candara" panose="020E0502030303020204" pitchFamily="34" charset="0"/>
            </a:endParaRPr>
          </a:p>
          <a:p>
            <a:pPr marL="0" indent="0">
              <a:spcBef>
                <a:spcPts val="0"/>
              </a:spcBef>
              <a:buNone/>
            </a:pPr>
            <a:r>
              <a:rPr lang="fr-CA" sz="2200" dirty="0">
                <a:latin typeface="Candara" panose="020E0502030303020204" pitchFamily="34" charset="0"/>
              </a:rPr>
              <a:t>Nos valeurs réactualisées — </a:t>
            </a:r>
            <a:r>
              <a:rPr lang="fr-CA" sz="2200" b="1" dirty="0">
                <a:latin typeface="Candara" panose="020E0502030303020204" pitchFamily="34" charset="0"/>
              </a:rPr>
              <a:t>bien-être, respect, responsabilisation et collaboration</a:t>
            </a:r>
            <a:r>
              <a:rPr lang="fr-CA" sz="2200" dirty="0">
                <a:latin typeface="Candara" panose="020E0502030303020204" pitchFamily="34" charset="0"/>
              </a:rPr>
              <a:t> — guident nos actions et nous inspirent à faire de notre école un milieu accueillant, stimulant et bienveillant.</a:t>
            </a:r>
          </a:p>
          <a:p>
            <a:pPr marL="0" indent="0">
              <a:spcBef>
                <a:spcPts val="0"/>
              </a:spcBef>
              <a:buNone/>
            </a:pPr>
            <a:endParaRPr lang="fr-CA" sz="2200" dirty="0">
              <a:latin typeface="Candara" panose="020E0502030303020204" pitchFamily="34" charset="0"/>
            </a:endParaRPr>
          </a:p>
          <a:p>
            <a:pPr marL="0" indent="0">
              <a:spcBef>
                <a:spcPts val="0"/>
              </a:spcBef>
              <a:buNone/>
            </a:pPr>
            <a:r>
              <a:rPr lang="fr-CA" sz="2200" dirty="0">
                <a:latin typeface="Candara" panose="020E0502030303020204" pitchFamily="34" charset="0"/>
              </a:rPr>
              <a:t>L’année dernière, la création de l’OPP a permis de réaliser de magnifiques activités qui ont enrichi la vie scolaire et créé de beaux souvenirs pour nos jeunes.  </a:t>
            </a:r>
          </a:p>
          <a:p>
            <a:pPr marL="0" indent="0">
              <a:spcBef>
                <a:spcPts val="0"/>
              </a:spcBef>
              <a:buNone/>
            </a:pPr>
            <a:r>
              <a:rPr lang="fr-CA" dirty="0"/>
              <a:t> </a:t>
            </a:r>
          </a:p>
          <a:p>
            <a:pPr marL="0" indent="0" algn="just">
              <a:buNone/>
            </a:pPr>
            <a:endParaRPr lang="fr-CA" sz="1900" kern="1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740249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1DD5A-2DAB-7E25-2A25-51B933369886}"/>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8892498-AA7C-3C2C-AFF0-BE747F51F513}"/>
              </a:ext>
            </a:extLst>
          </p:cNvPr>
          <p:cNvSpPr>
            <a:spLocks noGrp="1"/>
          </p:cNvSpPr>
          <p:nvPr>
            <p:ph type="title"/>
          </p:nvPr>
        </p:nvSpPr>
        <p:spPr>
          <a:xfrm>
            <a:off x="755576" y="188640"/>
            <a:ext cx="7437442" cy="738664"/>
          </a:xfrm>
          <a:prstGeom prst="rect">
            <a:avLst/>
          </a:prstGeom>
        </p:spPr>
        <p:txBody>
          <a:bodyPr wrap="square">
            <a:spAutoFit/>
          </a:bodyPr>
          <a:lstStyle/>
          <a:p>
            <a:pPr algn="ctr"/>
            <a:r>
              <a:rPr lang="en-CA" sz="4200" b="1" dirty="0">
                <a:solidFill>
                  <a:schemeClr val="tx1"/>
                </a:solidFill>
                <a:latin typeface="Gabriola" panose="04040605051002020D02" pitchFamily="82" charset="0"/>
              </a:rPr>
              <a:t>Mot de la </a:t>
            </a:r>
            <a:r>
              <a:rPr lang="en-CA" sz="4200" b="1" dirty="0" err="1">
                <a:solidFill>
                  <a:schemeClr val="tx1"/>
                </a:solidFill>
                <a:latin typeface="Gabriola" panose="04040605051002020D02" pitchFamily="82" charset="0"/>
              </a:rPr>
              <a:t>présidente</a:t>
            </a:r>
            <a:r>
              <a:rPr lang="en-CA" sz="4200" b="1" dirty="0">
                <a:solidFill>
                  <a:schemeClr val="tx1"/>
                </a:solidFill>
                <a:latin typeface="Gabriola" panose="04040605051002020D02" pitchFamily="82" charset="0"/>
              </a:rPr>
              <a:t> – </a:t>
            </a:r>
            <a:r>
              <a:rPr lang="en-CA" sz="4200" b="1" dirty="0" err="1">
                <a:solidFill>
                  <a:schemeClr val="tx1"/>
                </a:solidFill>
                <a:latin typeface="Gabriola" panose="04040605051002020D02" pitchFamily="82" charset="0"/>
              </a:rPr>
              <a:t>Rachèle</a:t>
            </a:r>
            <a:r>
              <a:rPr lang="en-CA" sz="4200" b="1" dirty="0">
                <a:solidFill>
                  <a:schemeClr val="tx1"/>
                </a:solidFill>
                <a:latin typeface="Gabriola" panose="04040605051002020D02" pitchFamily="82" charset="0"/>
              </a:rPr>
              <a:t> Leblanc</a:t>
            </a:r>
            <a:endParaRPr lang="fr-CA" sz="4200" b="1" dirty="0">
              <a:solidFill>
                <a:schemeClr val="tx1"/>
              </a:solidFill>
              <a:latin typeface="Gabriola" panose="04040605051002020D02" pitchFamily="82" charset="0"/>
            </a:endParaRPr>
          </a:p>
        </p:txBody>
      </p:sp>
      <p:sp>
        <p:nvSpPr>
          <p:cNvPr id="8" name="Espace réservé du contenu 7">
            <a:extLst>
              <a:ext uri="{FF2B5EF4-FFF2-40B4-BE49-F238E27FC236}">
                <a16:creationId xmlns:a16="http://schemas.microsoft.com/office/drawing/2014/main" id="{024ADE2A-D5D0-7AFA-1114-B9E6C6409C99}"/>
              </a:ext>
            </a:extLst>
          </p:cNvPr>
          <p:cNvSpPr>
            <a:spLocks noGrp="1"/>
          </p:cNvSpPr>
          <p:nvPr>
            <p:ph idx="1"/>
          </p:nvPr>
        </p:nvSpPr>
        <p:spPr>
          <a:xfrm>
            <a:off x="251520" y="927304"/>
            <a:ext cx="8424936" cy="6483826"/>
          </a:xfrm>
          <a:prstGeom prst="rect">
            <a:avLst/>
          </a:prstGeom>
        </p:spPr>
        <p:txBody>
          <a:bodyPr wrap="square">
            <a:spAutoFit/>
          </a:bodyPr>
          <a:lstStyle/>
          <a:p>
            <a:pPr marL="0" indent="0">
              <a:spcBef>
                <a:spcPts val="0"/>
              </a:spcBef>
              <a:buNone/>
            </a:pPr>
            <a:r>
              <a:rPr lang="fr-CA" dirty="0"/>
              <a:t> </a:t>
            </a:r>
          </a:p>
          <a:p>
            <a:pPr marL="0" indent="0">
              <a:spcBef>
                <a:spcPts val="0"/>
              </a:spcBef>
              <a:buNone/>
            </a:pPr>
            <a:r>
              <a:rPr lang="fr-CA" sz="2200" dirty="0">
                <a:latin typeface="Candara" panose="020E0502030303020204" pitchFamily="34" charset="0"/>
              </a:rPr>
              <a:t>La kermesse de la rentrée tout comme l’activité d’accueil au secondaire ont été un franc succès et je remercie sincèrement les parents et les enseignants qui en ont fait une journée mémorable pour nos jeunes.</a:t>
            </a:r>
          </a:p>
          <a:p>
            <a:pPr marL="0" indent="0">
              <a:spcBef>
                <a:spcPts val="0"/>
              </a:spcBef>
              <a:buNone/>
            </a:pPr>
            <a:endParaRPr lang="fr-CA" sz="2200" dirty="0">
              <a:latin typeface="Candara" panose="020E0502030303020204" pitchFamily="34" charset="0"/>
            </a:endParaRPr>
          </a:p>
          <a:p>
            <a:pPr marL="0" indent="0">
              <a:spcBef>
                <a:spcPts val="0"/>
              </a:spcBef>
              <a:buNone/>
            </a:pPr>
            <a:r>
              <a:rPr lang="fr-CA" sz="2200" dirty="0">
                <a:latin typeface="Candara" panose="020E0502030303020204" pitchFamily="34" charset="0"/>
              </a:rPr>
              <a:t>L’implication des parents bénévoles, combinée au travail exceptionnel de la direction, des enseignants, du personnel de soutien et de nos précieux partenaires externes fait de notre école un milieu vivant et ancré dans sa communauté.</a:t>
            </a:r>
          </a:p>
          <a:p>
            <a:pPr marL="0" indent="0">
              <a:spcBef>
                <a:spcPts val="0"/>
              </a:spcBef>
              <a:buNone/>
            </a:pPr>
            <a:r>
              <a:rPr lang="fr-CA" sz="2200" dirty="0">
                <a:latin typeface="Candara" panose="020E0502030303020204" pitchFamily="34" charset="0"/>
              </a:rPr>
              <a:t> </a:t>
            </a:r>
          </a:p>
          <a:p>
            <a:pPr marL="0" indent="0">
              <a:spcBef>
                <a:spcPts val="0"/>
              </a:spcBef>
              <a:buNone/>
            </a:pPr>
            <a:r>
              <a:rPr lang="fr-CA" sz="2200" dirty="0">
                <a:latin typeface="Candara" panose="020E0502030303020204" pitchFamily="34" charset="0"/>
              </a:rPr>
              <a:t>Votre présence et votre implication comme parents sont essentielles. Ensemble, nous avons le pouvoir de rendre l’expérience scolaire de nos enfants encore plus riche, humaine et rassembleuse.</a:t>
            </a:r>
          </a:p>
          <a:p>
            <a:pPr marL="0" indent="0">
              <a:spcBef>
                <a:spcPts val="0"/>
              </a:spcBef>
              <a:buNone/>
            </a:pPr>
            <a:endParaRPr lang="fr-CA" sz="2200" dirty="0">
              <a:latin typeface="Candara" panose="020E0502030303020204" pitchFamily="34" charset="0"/>
            </a:endParaRPr>
          </a:p>
          <a:p>
            <a:pPr marL="0" indent="0">
              <a:spcBef>
                <a:spcPts val="0"/>
              </a:spcBef>
              <a:buNone/>
            </a:pPr>
            <a:r>
              <a:rPr lang="fr-CA" sz="2200" dirty="0">
                <a:latin typeface="Candara" panose="020E0502030303020204" pitchFamily="34" charset="0"/>
              </a:rPr>
              <a:t>Merci d’être là ce soir. Je vous souhaite à toutes et à tous une excellente année scolaire!</a:t>
            </a:r>
          </a:p>
          <a:p>
            <a:pPr marL="0" indent="0">
              <a:spcBef>
                <a:spcPts val="0"/>
              </a:spcBef>
              <a:buNone/>
            </a:pPr>
            <a:endParaRPr lang="fr-CA" dirty="0"/>
          </a:p>
          <a:p>
            <a:pPr marL="0" indent="0" algn="just">
              <a:buNone/>
            </a:pPr>
            <a:endParaRPr lang="fr-CA" sz="1900" kern="1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998020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79512" y="188640"/>
            <a:ext cx="7706816" cy="1320800"/>
          </a:xfrm>
        </p:spPr>
        <p:txBody>
          <a:bodyPr>
            <a:noAutofit/>
          </a:bodyPr>
          <a:lstStyle/>
          <a:p>
            <a:pPr algn="ctr"/>
            <a:r>
              <a:rPr lang="fr-CA" sz="4600" b="1" cap="none" dirty="0">
                <a:solidFill>
                  <a:schemeClr val="tx1"/>
                </a:solidFill>
                <a:latin typeface="Gabriola" panose="04040605051002020D02" pitchFamily="82" charset="0"/>
                <a:ea typeface="+mn-ea"/>
                <a:cs typeface="+mn-cs"/>
              </a:rPr>
              <a:t>Présentation des membres </a:t>
            </a:r>
            <a:br>
              <a:rPr lang="fr-CA" sz="4600" b="1" cap="none" dirty="0">
                <a:solidFill>
                  <a:schemeClr val="tx1"/>
                </a:solidFill>
                <a:latin typeface="Gabriola" panose="04040605051002020D02" pitchFamily="82" charset="0"/>
                <a:ea typeface="+mn-ea"/>
                <a:cs typeface="+mn-cs"/>
              </a:rPr>
            </a:br>
            <a:r>
              <a:rPr lang="fr-CA" sz="4600" b="1" cap="none" dirty="0">
                <a:solidFill>
                  <a:schemeClr val="tx1"/>
                </a:solidFill>
                <a:latin typeface="Gabriola" panose="04040605051002020D02" pitchFamily="82" charset="0"/>
                <a:ea typeface="+mn-ea"/>
                <a:cs typeface="+mn-cs"/>
              </a:rPr>
              <a:t>du conseil d’établissement 2024-2025</a:t>
            </a:r>
          </a:p>
        </p:txBody>
      </p:sp>
      <p:sp>
        <p:nvSpPr>
          <p:cNvPr id="11" name="Espace réservé du contenu 10">
            <a:extLst>
              <a:ext uri="{FF2B5EF4-FFF2-40B4-BE49-F238E27FC236}">
                <a16:creationId xmlns:a16="http://schemas.microsoft.com/office/drawing/2014/main" id="{AEB392AC-AAD0-43A5-5940-93754023568A}"/>
              </a:ext>
            </a:extLst>
          </p:cNvPr>
          <p:cNvSpPr>
            <a:spLocks noGrp="1"/>
          </p:cNvSpPr>
          <p:nvPr>
            <p:ph sz="half" idx="1"/>
          </p:nvPr>
        </p:nvSpPr>
        <p:spPr>
          <a:xfrm>
            <a:off x="289994" y="1863262"/>
            <a:ext cx="4209998" cy="4158026"/>
          </a:xfrm>
        </p:spPr>
        <p:txBody>
          <a:bodyPr>
            <a:noAutofit/>
          </a:bodyPr>
          <a:lstStyle/>
          <a:p>
            <a:pPr>
              <a:spcBef>
                <a:spcPts val="600"/>
              </a:spcBef>
            </a:pPr>
            <a:r>
              <a:rPr lang="fr-CA" b="1" dirty="0">
                <a:latin typeface="Candara" panose="020E0502030303020204" pitchFamily="34" charset="0"/>
              </a:rPr>
              <a:t>Membres parents</a:t>
            </a:r>
          </a:p>
          <a:p>
            <a:pPr lvl="1">
              <a:spcBef>
                <a:spcPts val="600"/>
              </a:spcBef>
              <a:buFont typeface="Wingdings" panose="05000000000000000000" pitchFamily="2" charset="2"/>
              <a:buChar char="§"/>
            </a:pPr>
            <a:r>
              <a:rPr lang="fr-CA" sz="1900" dirty="0" err="1">
                <a:latin typeface="Candara" panose="020E0502030303020204" pitchFamily="34" charset="0"/>
              </a:rPr>
              <a:t>Rachèle</a:t>
            </a:r>
            <a:r>
              <a:rPr lang="fr-CA" sz="1900" dirty="0">
                <a:latin typeface="Candara" panose="020E0502030303020204" pitchFamily="34" charset="0"/>
              </a:rPr>
              <a:t> Leblanc, présidente</a:t>
            </a:r>
          </a:p>
          <a:p>
            <a:pPr lvl="1">
              <a:spcBef>
                <a:spcPts val="600"/>
              </a:spcBef>
              <a:buFont typeface="Wingdings" panose="05000000000000000000" pitchFamily="2" charset="2"/>
              <a:buChar char="§"/>
            </a:pPr>
            <a:r>
              <a:rPr lang="fr-CA" sz="1900" dirty="0">
                <a:latin typeface="Candara" panose="020E0502030303020204" pitchFamily="34" charset="0"/>
              </a:rPr>
              <a:t>Lucille-Jane Casey-Campbell</a:t>
            </a:r>
          </a:p>
          <a:p>
            <a:pPr lvl="1">
              <a:spcBef>
                <a:spcPts val="600"/>
              </a:spcBef>
              <a:buFont typeface="Wingdings" panose="05000000000000000000" pitchFamily="2" charset="2"/>
              <a:buChar char="§"/>
            </a:pPr>
            <a:r>
              <a:rPr lang="fr-CA" sz="1900" dirty="0">
                <a:latin typeface="Candara" panose="020E0502030303020204" pitchFamily="34" charset="0"/>
              </a:rPr>
              <a:t>Alex-Émilie Plourde-Leblanc</a:t>
            </a:r>
          </a:p>
          <a:p>
            <a:pPr lvl="1">
              <a:spcBef>
                <a:spcPts val="600"/>
              </a:spcBef>
              <a:buFont typeface="Wingdings" panose="05000000000000000000" pitchFamily="2" charset="2"/>
              <a:buChar char="§"/>
            </a:pPr>
            <a:r>
              <a:rPr lang="fr-CA" sz="1900" dirty="0">
                <a:latin typeface="Candara" panose="020E0502030303020204" pitchFamily="34" charset="0"/>
              </a:rPr>
              <a:t>Anne-Sophie Rancourt</a:t>
            </a:r>
          </a:p>
          <a:p>
            <a:pPr lvl="1">
              <a:spcBef>
                <a:spcPts val="600"/>
              </a:spcBef>
              <a:buFont typeface="Wingdings" panose="05000000000000000000" pitchFamily="2" charset="2"/>
              <a:buChar char="§"/>
            </a:pPr>
            <a:r>
              <a:rPr lang="fr-CA" sz="1900" dirty="0">
                <a:latin typeface="Candara" panose="020E0502030303020204" pitchFamily="34" charset="0"/>
              </a:rPr>
              <a:t>Amélie Sylvestre, représentante du comité de parents</a:t>
            </a:r>
          </a:p>
          <a:p>
            <a:pPr lvl="1">
              <a:spcBef>
                <a:spcPts val="600"/>
              </a:spcBef>
              <a:buFont typeface="Wingdings" panose="05000000000000000000" pitchFamily="2" charset="2"/>
              <a:buChar char="§"/>
            </a:pPr>
            <a:r>
              <a:rPr lang="fr-CA" sz="1900" dirty="0">
                <a:latin typeface="Candara" panose="020E0502030303020204" pitchFamily="34" charset="0"/>
              </a:rPr>
              <a:t>Substituts : Brigitte Beaudoin, Pascal Martineau</a:t>
            </a:r>
          </a:p>
        </p:txBody>
      </p:sp>
      <p:sp>
        <p:nvSpPr>
          <p:cNvPr id="12" name="Espace réservé du contenu 11">
            <a:extLst>
              <a:ext uri="{FF2B5EF4-FFF2-40B4-BE49-F238E27FC236}">
                <a16:creationId xmlns:a16="http://schemas.microsoft.com/office/drawing/2014/main" id="{899992E7-15B8-14CD-9F41-3D8D5FC94B39}"/>
              </a:ext>
            </a:extLst>
          </p:cNvPr>
          <p:cNvSpPr>
            <a:spLocks noGrp="1"/>
          </p:cNvSpPr>
          <p:nvPr>
            <p:ph sz="half" idx="2"/>
          </p:nvPr>
        </p:nvSpPr>
        <p:spPr>
          <a:xfrm>
            <a:off x="4133771" y="1863262"/>
            <a:ext cx="4447212" cy="3880773"/>
          </a:xfrm>
        </p:spPr>
        <p:txBody>
          <a:bodyPr>
            <a:normAutofit lnSpcReduction="10000"/>
          </a:bodyPr>
          <a:lstStyle/>
          <a:p>
            <a:pPr>
              <a:spcBef>
                <a:spcPts val="600"/>
              </a:spcBef>
            </a:pPr>
            <a:r>
              <a:rPr lang="fr-CA" sz="1900" b="1" dirty="0">
                <a:latin typeface="Candara" panose="020E0502030303020204" pitchFamily="34" charset="0"/>
              </a:rPr>
              <a:t>Membres du personnel</a:t>
            </a:r>
          </a:p>
          <a:p>
            <a:pPr lvl="1">
              <a:spcBef>
                <a:spcPts val="600"/>
              </a:spcBef>
              <a:buFont typeface="Wingdings" panose="05000000000000000000" pitchFamily="2" charset="2"/>
              <a:buChar char="§"/>
            </a:pPr>
            <a:r>
              <a:rPr lang="fr-CA" sz="1900" dirty="0">
                <a:latin typeface="Candara" panose="020E0502030303020204" pitchFamily="34" charset="0"/>
              </a:rPr>
              <a:t>Dany Arsenault, enseignant</a:t>
            </a:r>
          </a:p>
          <a:p>
            <a:pPr lvl="1">
              <a:spcBef>
                <a:spcPts val="600"/>
              </a:spcBef>
              <a:buFont typeface="Wingdings" panose="05000000000000000000" pitchFamily="2" charset="2"/>
              <a:buChar char="§"/>
            </a:pPr>
            <a:r>
              <a:rPr lang="fr-CA" sz="1900" dirty="0">
                <a:latin typeface="Candara" panose="020E0502030303020204" pitchFamily="34" charset="0"/>
              </a:rPr>
              <a:t>Renée Boissonneault, enseignante</a:t>
            </a:r>
          </a:p>
          <a:p>
            <a:pPr lvl="1">
              <a:spcBef>
                <a:spcPts val="600"/>
              </a:spcBef>
              <a:buFont typeface="Wingdings" panose="05000000000000000000" pitchFamily="2" charset="2"/>
              <a:buChar char="§"/>
            </a:pPr>
            <a:r>
              <a:rPr lang="fr-CA" sz="1900" dirty="0">
                <a:latin typeface="Candara" panose="020E0502030303020204" pitchFamily="34" charset="0"/>
              </a:rPr>
              <a:t>Marie-Josée Leblanc, enseignante</a:t>
            </a:r>
          </a:p>
          <a:p>
            <a:pPr lvl="1">
              <a:spcBef>
                <a:spcPts val="600"/>
              </a:spcBef>
              <a:buFont typeface="Wingdings" panose="05000000000000000000" pitchFamily="2" charset="2"/>
              <a:buChar char="§"/>
            </a:pPr>
            <a:r>
              <a:rPr lang="fr-CA" sz="1900" dirty="0">
                <a:latin typeface="Candara" panose="020E0502030303020204" pitchFamily="34" charset="0"/>
              </a:rPr>
              <a:t>Stéphanie Roussel, enseignante</a:t>
            </a:r>
          </a:p>
          <a:p>
            <a:pPr lvl="1">
              <a:spcBef>
                <a:spcPts val="600"/>
              </a:spcBef>
              <a:buFont typeface="Wingdings" panose="05000000000000000000" pitchFamily="2" charset="2"/>
              <a:buChar char="§"/>
            </a:pPr>
            <a:r>
              <a:rPr lang="fr-CA" sz="1900" dirty="0">
                <a:latin typeface="Candara" panose="020E0502030303020204" pitchFamily="34" charset="0"/>
              </a:rPr>
              <a:t>Priscilla Dee, personnel de soutien</a:t>
            </a:r>
          </a:p>
          <a:p>
            <a:pPr lvl="1">
              <a:spcBef>
                <a:spcPts val="600"/>
              </a:spcBef>
              <a:buFont typeface="Wingdings" panose="05000000000000000000" pitchFamily="2" charset="2"/>
              <a:buChar char="§"/>
            </a:pPr>
            <a:r>
              <a:rPr lang="fr-CA" sz="1900" dirty="0">
                <a:latin typeface="Candara" panose="020E0502030303020204" pitchFamily="34" charset="0"/>
              </a:rPr>
              <a:t>Christine Chouinard, SDG</a:t>
            </a:r>
          </a:p>
          <a:p>
            <a:pPr marL="457200" lvl="1" indent="0">
              <a:spcBef>
                <a:spcPts val="600"/>
              </a:spcBef>
              <a:buNone/>
            </a:pPr>
            <a:endParaRPr lang="fr-CA" sz="1900" dirty="0">
              <a:latin typeface="Candara" panose="020E0502030303020204" pitchFamily="34" charset="0"/>
            </a:endParaRPr>
          </a:p>
          <a:p>
            <a:pPr>
              <a:spcBef>
                <a:spcPts val="600"/>
              </a:spcBef>
            </a:pPr>
            <a:r>
              <a:rPr lang="fr-CA" sz="1900" b="1" dirty="0">
                <a:latin typeface="Candara" panose="020E0502030303020204" pitchFamily="34" charset="0"/>
              </a:rPr>
              <a:t>Membres de la communauté</a:t>
            </a:r>
          </a:p>
          <a:p>
            <a:pPr lvl="1">
              <a:spcBef>
                <a:spcPts val="600"/>
              </a:spcBef>
              <a:buFont typeface="Wingdings" panose="05000000000000000000" pitchFamily="2" charset="2"/>
              <a:buChar char="§"/>
            </a:pPr>
            <a:r>
              <a:rPr lang="fr-CA" sz="1900" dirty="0">
                <a:latin typeface="Candara" panose="020E0502030303020204" pitchFamily="34" charset="0"/>
              </a:rPr>
              <a:t>Kevin </a:t>
            </a:r>
            <a:r>
              <a:rPr lang="fr-CA" sz="1900" dirty="0" err="1">
                <a:latin typeface="Candara" panose="020E0502030303020204" pitchFamily="34" charset="0"/>
              </a:rPr>
              <a:t>Débigaré</a:t>
            </a:r>
            <a:endParaRPr lang="fr-CA" sz="1900" dirty="0">
              <a:latin typeface="Candara" panose="020E0502030303020204" pitchFamily="34" charset="0"/>
            </a:endParaRPr>
          </a:p>
          <a:p>
            <a:pPr lvl="1">
              <a:spcBef>
                <a:spcPts val="600"/>
              </a:spcBef>
              <a:buFont typeface="Wingdings" panose="05000000000000000000" pitchFamily="2" charset="2"/>
              <a:buChar char="§"/>
            </a:pPr>
            <a:r>
              <a:rPr lang="fr-CA" sz="1900" dirty="0">
                <a:latin typeface="Candara" panose="020E0502030303020204" pitchFamily="34" charset="0"/>
              </a:rPr>
              <a:t>Véronique Pageau</a:t>
            </a:r>
          </a:p>
          <a:p>
            <a:pPr lvl="1">
              <a:spcBef>
                <a:spcPts val="600"/>
              </a:spcBef>
            </a:pPr>
            <a:endParaRPr lang="fr-CA" sz="1800" dirty="0">
              <a:latin typeface="Candara" panose="020E0502030303020204" pitchFamily="34" charset="0"/>
            </a:endParaRPr>
          </a:p>
          <a:p>
            <a:endParaRPr lang="fr-CA" dirty="0"/>
          </a:p>
        </p:txBody>
      </p:sp>
      <p:sp>
        <p:nvSpPr>
          <p:cNvPr id="14" name="ZoneTexte 13">
            <a:extLst>
              <a:ext uri="{FF2B5EF4-FFF2-40B4-BE49-F238E27FC236}">
                <a16:creationId xmlns:a16="http://schemas.microsoft.com/office/drawing/2014/main" id="{9A774D00-DB38-F694-4382-36142F7E3124}"/>
              </a:ext>
            </a:extLst>
          </p:cNvPr>
          <p:cNvSpPr txBox="1"/>
          <p:nvPr/>
        </p:nvSpPr>
        <p:spPr>
          <a:xfrm>
            <a:off x="1187624" y="5405614"/>
            <a:ext cx="3672408" cy="969496"/>
          </a:xfrm>
          <a:prstGeom prst="rect">
            <a:avLst/>
          </a:prstGeom>
          <a:noFill/>
        </p:spPr>
        <p:txBody>
          <a:bodyPr wrap="square" rtlCol="0">
            <a:spAutoFit/>
          </a:bodyPr>
          <a:lstStyle/>
          <a:p>
            <a:r>
              <a:rPr lang="fr-CA" sz="1900" dirty="0">
                <a:latin typeface="Candara" panose="020E0502030303020204" pitchFamily="34" charset="0"/>
              </a:rPr>
              <a:t>Rencontres : </a:t>
            </a:r>
          </a:p>
          <a:p>
            <a:r>
              <a:rPr lang="fr-CA" sz="1900" dirty="0">
                <a:latin typeface="Candara" panose="020E0502030303020204" pitchFamily="34" charset="0"/>
              </a:rPr>
              <a:t>16 octobre, 1o décembre, 20 février, 23 avril, 9 juin</a:t>
            </a:r>
          </a:p>
        </p:txBody>
      </p:sp>
    </p:spTree>
    <p:extLst>
      <p:ext uri="{BB962C8B-B14F-4D97-AF65-F5344CB8AC3E}">
        <p14:creationId xmlns:p14="http://schemas.microsoft.com/office/powerpoint/2010/main" val="1117382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260648"/>
            <a:ext cx="6347713" cy="1320800"/>
          </a:xfrm>
        </p:spPr>
        <p:txBody>
          <a:bodyPr>
            <a:noAutofit/>
          </a:bodyPr>
          <a:lstStyle/>
          <a:p>
            <a:r>
              <a:rPr lang="fr-CA" sz="4600" b="1" dirty="0">
                <a:solidFill>
                  <a:schemeClr val="tx1"/>
                </a:solidFill>
                <a:latin typeface="Gabriola" panose="04040605051002020D02" pitchFamily="82" charset="0"/>
              </a:rPr>
              <a:t>Sujets traités lors des rencontres du conseil d’établissement</a:t>
            </a:r>
          </a:p>
        </p:txBody>
      </p:sp>
      <p:sp>
        <p:nvSpPr>
          <p:cNvPr id="3" name="Espace réservé du contenu 2"/>
          <p:cNvSpPr>
            <a:spLocks noGrp="1"/>
          </p:cNvSpPr>
          <p:nvPr>
            <p:ph idx="1"/>
          </p:nvPr>
        </p:nvSpPr>
        <p:spPr>
          <a:xfrm>
            <a:off x="827700" y="1772816"/>
            <a:ext cx="7992772" cy="4475591"/>
          </a:xfrm>
        </p:spPr>
        <p:txBody>
          <a:bodyPr>
            <a:noAutofit/>
          </a:bodyPr>
          <a:lstStyle/>
          <a:p>
            <a:pPr>
              <a:spcBef>
                <a:spcPts val="600"/>
              </a:spcBef>
            </a:pPr>
            <a:r>
              <a:rPr lang="fr-CA" dirty="0">
                <a:latin typeface="Candara" panose="020E0502030303020204" pitchFamily="34" charset="0"/>
              </a:rPr>
              <a:t>Adoption et suivi du projet éducatif</a:t>
            </a:r>
          </a:p>
          <a:p>
            <a:pPr>
              <a:spcBef>
                <a:spcPts val="600"/>
              </a:spcBef>
            </a:pPr>
            <a:r>
              <a:rPr lang="fr-CA" dirty="0">
                <a:latin typeface="Candara" panose="020E0502030303020204" pitchFamily="34" charset="0"/>
              </a:rPr>
              <a:t>Adoption et suivi du plan de lutte à l’intimidation et à la violence</a:t>
            </a:r>
          </a:p>
          <a:p>
            <a:pPr>
              <a:spcBef>
                <a:spcPts val="600"/>
              </a:spcBef>
            </a:pPr>
            <a:r>
              <a:rPr lang="fr-CA" dirty="0">
                <a:latin typeface="Candara" panose="020E0502030303020204" pitchFamily="34" charset="0"/>
              </a:rPr>
              <a:t>Approbation des sorties scolaires et des activités éducatives</a:t>
            </a:r>
          </a:p>
          <a:p>
            <a:pPr>
              <a:spcBef>
                <a:spcPts val="600"/>
              </a:spcBef>
            </a:pPr>
            <a:r>
              <a:rPr lang="fr-CA" dirty="0">
                <a:latin typeface="Candara" panose="020E0502030303020204" pitchFamily="34" charset="0"/>
              </a:rPr>
              <a:t>Résumé des normes et modalités d’évaluation, suivi des rencontres de bulletins</a:t>
            </a:r>
          </a:p>
          <a:p>
            <a:pPr>
              <a:spcBef>
                <a:spcPts val="600"/>
              </a:spcBef>
            </a:pPr>
            <a:r>
              <a:rPr lang="fr-CA" dirty="0">
                <a:latin typeface="Candara" panose="020E0502030303020204" pitchFamily="34" charset="0"/>
              </a:rPr>
              <a:t>Approbation de la grille-matière</a:t>
            </a:r>
          </a:p>
          <a:p>
            <a:pPr>
              <a:spcBef>
                <a:spcPts val="600"/>
              </a:spcBef>
            </a:pPr>
            <a:r>
              <a:rPr lang="fr-CA" dirty="0">
                <a:latin typeface="Candara" panose="020E0502030303020204" pitchFamily="34" charset="0"/>
              </a:rPr>
              <a:t>Organisation scolaire</a:t>
            </a:r>
          </a:p>
          <a:p>
            <a:pPr>
              <a:spcBef>
                <a:spcPts val="600"/>
              </a:spcBef>
            </a:pPr>
            <a:r>
              <a:rPr lang="fr-CA" dirty="0">
                <a:latin typeface="Candara" panose="020E0502030303020204" pitchFamily="34" charset="0"/>
              </a:rPr>
              <a:t>Approbation de la liste des effets scolaires et des frais chargés aux parents</a:t>
            </a:r>
          </a:p>
          <a:p>
            <a:pPr>
              <a:spcBef>
                <a:spcPts val="600"/>
              </a:spcBef>
            </a:pPr>
            <a:r>
              <a:rPr lang="fr-CA" dirty="0">
                <a:latin typeface="Candara" panose="020E0502030303020204" pitchFamily="34" charset="0"/>
              </a:rPr>
              <a:t>Suivi et adoption du budget</a:t>
            </a:r>
          </a:p>
          <a:p>
            <a:pPr>
              <a:spcBef>
                <a:spcPts val="600"/>
              </a:spcBef>
            </a:pPr>
            <a:r>
              <a:rPr lang="fr-CA" dirty="0">
                <a:latin typeface="Candara" panose="020E0502030303020204" pitchFamily="34" charset="0"/>
              </a:rPr>
              <a:t>Suivi de projets variés</a:t>
            </a:r>
          </a:p>
          <a:p>
            <a:pPr>
              <a:spcBef>
                <a:spcPts val="600"/>
              </a:spcBef>
            </a:pPr>
            <a:r>
              <a:rPr lang="fr-CA" dirty="0">
                <a:latin typeface="Candara" panose="020E0502030303020204" pitchFamily="34" charset="0"/>
              </a:rPr>
              <a:t>Règles de régie interne (CÉ et service de garde)</a:t>
            </a:r>
          </a:p>
        </p:txBody>
      </p:sp>
    </p:spTree>
    <p:extLst>
      <p:ext uri="{BB962C8B-B14F-4D97-AF65-F5344CB8AC3E}">
        <p14:creationId xmlns:p14="http://schemas.microsoft.com/office/powerpoint/2010/main" val="51023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4600" dirty="0">
                <a:latin typeface="Gabriola" panose="04040605051002020D02" pitchFamily="82" charset="0"/>
              </a:rPr>
              <a:t>Projet éducatif - résumé</a:t>
            </a:r>
          </a:p>
        </p:txBody>
      </p:sp>
      <p:sp>
        <p:nvSpPr>
          <p:cNvPr id="7" name="ZoneTexte 6">
            <a:extLst>
              <a:ext uri="{FF2B5EF4-FFF2-40B4-BE49-F238E27FC236}">
                <a16:creationId xmlns:a16="http://schemas.microsoft.com/office/drawing/2014/main" id="{9D351220-053D-4201-3ED1-DB1A2F5D18B5}"/>
              </a:ext>
            </a:extLst>
          </p:cNvPr>
          <p:cNvSpPr txBox="1"/>
          <p:nvPr/>
        </p:nvSpPr>
        <p:spPr>
          <a:xfrm>
            <a:off x="3995936" y="1756977"/>
            <a:ext cx="2364935" cy="800219"/>
          </a:xfrm>
          <a:prstGeom prst="rect">
            <a:avLst/>
          </a:prstGeom>
          <a:noFill/>
        </p:spPr>
        <p:txBody>
          <a:bodyPr wrap="square">
            <a:spAutoFit/>
          </a:bodyPr>
          <a:lstStyle/>
          <a:p>
            <a:r>
              <a:rPr lang="fr-CA" sz="4600" dirty="0">
                <a:latin typeface="Dreaming Outloud Script Pro" panose="03050502040304050704" pitchFamily="66" charset="0"/>
                <a:cs typeface="Dreaming Outloud Script Pro" panose="03050502040304050704" pitchFamily="66" charset="0"/>
              </a:rPr>
              <a:t>Respect</a:t>
            </a:r>
          </a:p>
        </p:txBody>
      </p:sp>
      <p:sp>
        <p:nvSpPr>
          <p:cNvPr id="8" name="ZoneTexte 7">
            <a:extLst>
              <a:ext uri="{FF2B5EF4-FFF2-40B4-BE49-F238E27FC236}">
                <a16:creationId xmlns:a16="http://schemas.microsoft.com/office/drawing/2014/main" id="{EEE202D1-8BFB-C314-9D9A-5B8E48BA0CD3}"/>
              </a:ext>
            </a:extLst>
          </p:cNvPr>
          <p:cNvSpPr txBox="1"/>
          <p:nvPr/>
        </p:nvSpPr>
        <p:spPr>
          <a:xfrm>
            <a:off x="1619672" y="5229200"/>
            <a:ext cx="4098776" cy="800219"/>
          </a:xfrm>
          <a:prstGeom prst="rect">
            <a:avLst/>
          </a:prstGeom>
          <a:noFill/>
        </p:spPr>
        <p:txBody>
          <a:bodyPr wrap="square">
            <a:spAutoFit/>
          </a:bodyPr>
          <a:lstStyle/>
          <a:p>
            <a:r>
              <a:rPr lang="fr-CA" sz="4600" dirty="0">
                <a:latin typeface="Dreaming Outloud Script Pro" panose="03050502040304050704" pitchFamily="66" charset="0"/>
                <a:cs typeface="Dreaming Outloud Script Pro" panose="03050502040304050704" pitchFamily="66" charset="0"/>
              </a:rPr>
              <a:t>Collaboration</a:t>
            </a:r>
          </a:p>
        </p:txBody>
      </p:sp>
      <p:sp>
        <p:nvSpPr>
          <p:cNvPr id="9" name="ZoneTexte 8">
            <a:extLst>
              <a:ext uri="{FF2B5EF4-FFF2-40B4-BE49-F238E27FC236}">
                <a16:creationId xmlns:a16="http://schemas.microsoft.com/office/drawing/2014/main" id="{D8D94906-9A56-CB0C-8B5D-47C04A4A4F2D}"/>
              </a:ext>
            </a:extLst>
          </p:cNvPr>
          <p:cNvSpPr txBox="1"/>
          <p:nvPr/>
        </p:nvSpPr>
        <p:spPr>
          <a:xfrm>
            <a:off x="4644008" y="4121734"/>
            <a:ext cx="3240360" cy="800219"/>
          </a:xfrm>
          <a:prstGeom prst="rect">
            <a:avLst/>
          </a:prstGeom>
          <a:noFill/>
        </p:spPr>
        <p:txBody>
          <a:bodyPr wrap="square">
            <a:spAutoFit/>
          </a:bodyPr>
          <a:lstStyle/>
          <a:p>
            <a:r>
              <a:rPr lang="fr-CA" sz="4600" dirty="0">
                <a:latin typeface="Dreaming Outloud Script Pro" panose="03050502040304050704" pitchFamily="66" charset="0"/>
                <a:cs typeface="Dreaming Outloud Script Pro" panose="03050502040304050704" pitchFamily="66" charset="0"/>
              </a:rPr>
              <a:t>Bien-être</a:t>
            </a:r>
          </a:p>
        </p:txBody>
      </p:sp>
      <p:sp>
        <p:nvSpPr>
          <p:cNvPr id="10" name="ZoneTexte 9">
            <a:extLst>
              <a:ext uri="{FF2B5EF4-FFF2-40B4-BE49-F238E27FC236}">
                <a16:creationId xmlns:a16="http://schemas.microsoft.com/office/drawing/2014/main" id="{6A510648-EBC7-7D67-EB6E-919767DFCE85}"/>
              </a:ext>
            </a:extLst>
          </p:cNvPr>
          <p:cNvSpPr txBox="1"/>
          <p:nvPr/>
        </p:nvSpPr>
        <p:spPr>
          <a:xfrm>
            <a:off x="277518" y="2885551"/>
            <a:ext cx="5734642" cy="800219"/>
          </a:xfrm>
          <a:prstGeom prst="rect">
            <a:avLst/>
          </a:prstGeom>
          <a:noFill/>
        </p:spPr>
        <p:txBody>
          <a:bodyPr wrap="square">
            <a:spAutoFit/>
          </a:bodyPr>
          <a:lstStyle/>
          <a:p>
            <a:r>
              <a:rPr lang="fr-CA" sz="4600" dirty="0">
                <a:latin typeface="Dreaming Outloud Script Pro" panose="03050502040304050704" pitchFamily="66" charset="0"/>
                <a:cs typeface="Dreaming Outloud Script Pro" panose="03050502040304050704" pitchFamily="66" charset="0"/>
              </a:rPr>
              <a:t>Responsabilisation</a:t>
            </a:r>
          </a:p>
        </p:txBody>
      </p:sp>
    </p:spTree>
    <p:extLst>
      <p:ext uri="{BB962C8B-B14F-4D97-AF65-F5344CB8AC3E}">
        <p14:creationId xmlns:p14="http://schemas.microsoft.com/office/powerpoint/2010/main" val="1199958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404664"/>
            <a:ext cx="6914729" cy="1320800"/>
          </a:xfrm>
        </p:spPr>
        <p:txBody>
          <a:bodyPr>
            <a:noAutofit/>
          </a:bodyPr>
          <a:lstStyle/>
          <a:p>
            <a:r>
              <a:rPr lang="fr-CA" sz="4600" dirty="0">
                <a:latin typeface="Gabriola" panose="04040605051002020D02" pitchFamily="82" charset="0"/>
              </a:rPr>
              <a:t>Suivi du plan de lutte à l’intimidation et à la violence</a:t>
            </a:r>
          </a:p>
        </p:txBody>
      </p:sp>
      <p:sp>
        <p:nvSpPr>
          <p:cNvPr id="3" name="Espace réservé du contenu 2"/>
          <p:cNvSpPr>
            <a:spLocks noGrp="1"/>
          </p:cNvSpPr>
          <p:nvPr>
            <p:ph idx="1"/>
          </p:nvPr>
        </p:nvSpPr>
        <p:spPr>
          <a:xfrm>
            <a:off x="609598" y="2160590"/>
            <a:ext cx="7562802" cy="3880773"/>
          </a:xfrm>
        </p:spPr>
        <p:txBody>
          <a:bodyPr>
            <a:normAutofit/>
          </a:bodyPr>
          <a:lstStyle/>
          <a:p>
            <a:r>
              <a:rPr lang="fr-CA" sz="2200" dirty="0">
                <a:latin typeface="Candara" panose="020E0502030303020204" pitchFamily="34" charset="0"/>
              </a:rPr>
              <a:t>Suivi des déclarations : </a:t>
            </a:r>
          </a:p>
          <a:p>
            <a:pPr lvl="1">
              <a:buFont typeface="Wingdings" panose="05000000000000000000" pitchFamily="2" charset="2"/>
              <a:buChar char="§"/>
            </a:pPr>
            <a:r>
              <a:rPr lang="fr-CA" sz="2200" dirty="0">
                <a:latin typeface="Candara" panose="020E0502030303020204" pitchFamily="34" charset="0"/>
              </a:rPr>
              <a:t>66 situations ont fait l’objet d’une déclaration</a:t>
            </a:r>
          </a:p>
          <a:p>
            <a:pPr lvl="1">
              <a:buFont typeface="Wingdings" panose="05000000000000000000" pitchFamily="2" charset="2"/>
              <a:buChar char="§"/>
            </a:pPr>
            <a:r>
              <a:rPr lang="fr-CA" sz="2200" dirty="0">
                <a:latin typeface="Candara" panose="020E0502030303020204" pitchFamily="34" charset="0"/>
              </a:rPr>
              <a:t>Moins de cinq situations ont été reconnues comme des situations d’intimidation ou de violence.  Certaines sont sous surveillance et nécessitent un suivi et un accompagnement plus étroits. </a:t>
            </a:r>
          </a:p>
          <a:p>
            <a:pPr>
              <a:lnSpc>
                <a:spcPct val="110000"/>
              </a:lnSpc>
            </a:pPr>
            <a:r>
              <a:rPr lang="fr-CA" sz="2200" dirty="0">
                <a:latin typeface="Candara" panose="020E0502030303020204" pitchFamily="34" charset="0"/>
              </a:rPr>
              <a:t>Révision du code de vie</a:t>
            </a:r>
          </a:p>
          <a:p>
            <a:pPr>
              <a:lnSpc>
                <a:spcPct val="110000"/>
              </a:lnSpc>
            </a:pPr>
            <a:r>
              <a:rPr lang="fr-CA" sz="2200" dirty="0">
                <a:latin typeface="Candara" panose="020E0502030303020204" pitchFamily="34" charset="0"/>
              </a:rPr>
              <a:t>Priorité au civisme</a:t>
            </a:r>
          </a:p>
          <a:p>
            <a:pPr marL="0" indent="0">
              <a:buNone/>
            </a:pPr>
            <a:endParaRPr lang="fr-CA" dirty="0"/>
          </a:p>
        </p:txBody>
      </p:sp>
    </p:spTree>
    <p:extLst>
      <p:ext uri="{BB962C8B-B14F-4D97-AF65-F5344CB8AC3E}">
        <p14:creationId xmlns:p14="http://schemas.microsoft.com/office/powerpoint/2010/main" val="909866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817C8A-B2E8-D448-B536-4957BC501ECC}"/>
              </a:ext>
            </a:extLst>
          </p:cNvPr>
          <p:cNvSpPr>
            <a:spLocks noGrp="1"/>
          </p:cNvSpPr>
          <p:nvPr>
            <p:ph type="title"/>
          </p:nvPr>
        </p:nvSpPr>
        <p:spPr>
          <a:xfrm>
            <a:off x="1763688" y="262206"/>
            <a:ext cx="6377940" cy="790530"/>
          </a:xfrm>
        </p:spPr>
        <p:txBody>
          <a:bodyPr>
            <a:noAutofit/>
          </a:bodyPr>
          <a:lstStyle/>
          <a:p>
            <a:pPr algn="ctr"/>
            <a:r>
              <a:rPr lang="fr-CA" sz="4600" b="1" cap="none" dirty="0">
                <a:solidFill>
                  <a:schemeClr val="tx1"/>
                </a:solidFill>
                <a:latin typeface="Gabriola" panose="04040605051002020D02" pitchFamily="82" charset="0"/>
              </a:rPr>
              <a:t>Budget</a:t>
            </a:r>
            <a:r>
              <a:rPr lang="fr-CA" sz="4600" b="1" dirty="0">
                <a:solidFill>
                  <a:schemeClr val="tx1"/>
                </a:solidFill>
                <a:latin typeface="Gabriola" panose="04040605051002020D02" pitchFamily="82" charset="0"/>
              </a:rPr>
              <a:t> 2024-2025</a:t>
            </a:r>
            <a:endParaRPr lang="fr-CA" sz="4600" dirty="0">
              <a:solidFill>
                <a:schemeClr val="tx1"/>
              </a:solidFill>
              <a:latin typeface="Gabriola" panose="04040605051002020D02" pitchFamily="82" charset="0"/>
            </a:endParaRPr>
          </a:p>
        </p:txBody>
      </p:sp>
      <p:sp>
        <p:nvSpPr>
          <p:cNvPr id="5" name="Espace réservé du contenu 2">
            <a:extLst>
              <a:ext uri="{FF2B5EF4-FFF2-40B4-BE49-F238E27FC236}">
                <a16:creationId xmlns:a16="http://schemas.microsoft.com/office/drawing/2014/main" id="{3A8A992D-6952-EB44-89AC-66F7A3F6972C}"/>
              </a:ext>
            </a:extLst>
          </p:cNvPr>
          <p:cNvSpPr>
            <a:spLocks noGrp="1"/>
          </p:cNvSpPr>
          <p:nvPr>
            <p:ph idx="1"/>
          </p:nvPr>
        </p:nvSpPr>
        <p:spPr>
          <a:xfrm>
            <a:off x="594360" y="1412776"/>
            <a:ext cx="8154104" cy="4680520"/>
          </a:xfrm>
        </p:spPr>
        <p:txBody>
          <a:bodyPr>
            <a:normAutofit/>
          </a:bodyPr>
          <a:lstStyle/>
          <a:p>
            <a:pPr eaLnBrk="1" hangingPunct="1"/>
            <a:r>
              <a:rPr lang="fr-CA" altLang="fr-FR" sz="2400" dirty="0">
                <a:latin typeface="Candara" panose="020E0502030303020204" pitchFamily="34" charset="0"/>
              </a:rPr>
              <a:t>En date du 30 juin 2025</a:t>
            </a:r>
          </a:p>
          <a:p>
            <a:pPr eaLnBrk="1" hangingPunct="1"/>
            <a:r>
              <a:rPr lang="fr-CA" altLang="fr-FR" sz="2400" dirty="0">
                <a:latin typeface="Candara" panose="020E0502030303020204" pitchFamily="34" charset="0"/>
              </a:rPr>
              <a:t>Dépenses totales:	1 309 215$</a:t>
            </a:r>
          </a:p>
          <a:p>
            <a:pPr eaLnBrk="1" hangingPunct="1"/>
            <a:r>
              <a:rPr lang="fr-CA" altLang="fr-FR" sz="2400" dirty="0">
                <a:latin typeface="Candara" panose="020E0502030303020204" pitchFamily="34" charset="0"/>
              </a:rPr>
              <a:t>Solde: 90 980 $</a:t>
            </a:r>
            <a:endParaRPr lang="fr-CA" altLang="fr-FR" sz="2400" dirty="0">
              <a:solidFill>
                <a:srgbClr val="FFC000"/>
              </a:solidFill>
              <a:latin typeface="Candara" panose="020E0502030303020204" pitchFamily="34" charset="0"/>
            </a:endParaRPr>
          </a:p>
          <a:p>
            <a:pPr lvl="1"/>
            <a:r>
              <a:rPr lang="fr-CA" altLang="fr-FR" sz="1800" dirty="0">
                <a:latin typeface="Candara" panose="020E0502030303020204" pitchFamily="34" charset="0"/>
              </a:rPr>
              <a:t>850 763 $	Ressources éducatives et services complémentaires (matériels didactiques, livres, suppléance, salaires, … 11,12 13, 15, 22, 23, 24) </a:t>
            </a:r>
          </a:p>
          <a:p>
            <a:pPr lvl="1"/>
            <a:r>
              <a:rPr lang="fr-CA" altLang="fr-FR" sz="1800" dirty="0">
                <a:latin typeface="Candara" panose="020E0502030303020204" pitchFamily="34" charset="0"/>
              </a:rPr>
              <a:t>276 676 $	Service de garde (salaires, matériel et autres dépenses, 36)</a:t>
            </a:r>
          </a:p>
          <a:p>
            <a:pPr lvl="1"/>
            <a:r>
              <a:rPr lang="fr-CA" altLang="fr-FR" sz="1800" dirty="0">
                <a:latin typeface="Candara" panose="020E0502030303020204" pitchFamily="34" charset="0"/>
              </a:rPr>
              <a:t>87 312 $	Activités étudiantes (parascolaire, sorties, … 27)</a:t>
            </a:r>
          </a:p>
          <a:p>
            <a:pPr lvl="1"/>
            <a:r>
              <a:rPr lang="fr-CA" altLang="fr-FR" sz="1800" dirty="0">
                <a:latin typeface="Candara" panose="020E0502030303020204" pitchFamily="34" charset="0"/>
              </a:rPr>
              <a:t>32 872 $	Administration (papier, secrétariat, CE, matériel, …21, 51, 63)</a:t>
            </a:r>
          </a:p>
          <a:p>
            <a:pPr lvl="1"/>
            <a:r>
              <a:rPr lang="fr-CA" altLang="fr-FR" sz="1800" dirty="0">
                <a:latin typeface="Candara" panose="020E0502030303020204" pitchFamily="34" charset="0"/>
              </a:rPr>
              <a:t>10 042 $	Transport (34)</a:t>
            </a:r>
          </a:p>
          <a:p>
            <a:pPr lvl="1"/>
            <a:r>
              <a:rPr lang="fr-CA" altLang="fr-FR" sz="1800" dirty="0">
                <a:latin typeface="Candara" panose="020E0502030303020204" pitchFamily="34" charset="0"/>
              </a:rPr>
              <a:t>42 846 $ 	Allocations particulières (projets, entrepreneuriat... 73, 79)</a:t>
            </a:r>
            <a:r>
              <a:rPr lang="fr-CA" altLang="fr-FR" sz="1800" b="1" dirty="0">
                <a:latin typeface="Candara" panose="020E0502030303020204" pitchFamily="34" charset="0"/>
              </a:rPr>
              <a:t>	</a:t>
            </a:r>
            <a:endParaRPr lang="fr-CA" altLang="fr-FR" sz="1800" dirty="0">
              <a:latin typeface="Candara" panose="020E0502030303020204" pitchFamily="34" charset="0"/>
            </a:endParaRPr>
          </a:p>
          <a:p>
            <a:pPr lvl="1"/>
            <a:r>
              <a:rPr lang="fr-CA" altLang="fr-FR" sz="1800" dirty="0">
                <a:latin typeface="Candara" panose="020E0502030303020204" pitchFamily="34" charset="0"/>
              </a:rPr>
              <a:t>8 694 $	Perfectionnement enseignants (26)</a:t>
            </a:r>
          </a:p>
        </p:txBody>
      </p:sp>
    </p:spTree>
    <p:extLst>
      <p:ext uri="{BB962C8B-B14F-4D97-AF65-F5344CB8AC3E}">
        <p14:creationId xmlns:p14="http://schemas.microsoft.com/office/powerpoint/2010/main" val="2385143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custDataLst>
              <p:tags r:id="rId1"/>
            </p:custDataLst>
          </p:nvPr>
        </p:nvSpPr>
        <p:spPr>
          <a:xfrm>
            <a:off x="539552" y="476672"/>
            <a:ext cx="7554416" cy="867460"/>
          </a:xfrm>
        </p:spPr>
        <p:txBody>
          <a:bodyPr>
            <a:noAutofit/>
          </a:bodyPr>
          <a:lstStyle/>
          <a:p>
            <a:pPr algn="ctr"/>
            <a:r>
              <a:rPr lang="en-CA" sz="4600" b="1" cap="none" dirty="0">
                <a:solidFill>
                  <a:schemeClr val="tx1"/>
                </a:solidFill>
                <a:latin typeface="Gabriola" panose="04040605051002020D02" pitchFamily="82" charset="0"/>
              </a:rPr>
              <a:t>Rapport </a:t>
            </a:r>
            <a:r>
              <a:rPr lang="en-CA" sz="4600" b="1" cap="none" dirty="0" err="1">
                <a:solidFill>
                  <a:schemeClr val="tx1"/>
                </a:solidFill>
                <a:latin typeface="Gabriola" panose="04040605051002020D02" pitchFamily="82" charset="0"/>
              </a:rPr>
              <a:t>annuel</a:t>
            </a:r>
            <a:r>
              <a:rPr lang="en-CA" sz="4600" b="1" cap="none" dirty="0">
                <a:solidFill>
                  <a:schemeClr val="tx1"/>
                </a:solidFill>
                <a:latin typeface="Gabriola" panose="04040605051002020D02" pitchFamily="82" charset="0"/>
              </a:rPr>
              <a:t>  : mot de la fin</a:t>
            </a:r>
            <a:endParaRPr lang="fr-CA" sz="4600" b="1" cap="none" dirty="0">
              <a:solidFill>
                <a:schemeClr val="tx1"/>
              </a:solidFill>
              <a:latin typeface="Gabriola" panose="04040605051002020D02" pitchFamily="82" charset="0"/>
            </a:endParaRPr>
          </a:p>
        </p:txBody>
      </p:sp>
      <p:sp>
        <p:nvSpPr>
          <p:cNvPr id="3" name="Espace réservé du contenu 2"/>
          <p:cNvSpPr>
            <a:spLocks noGrp="1"/>
          </p:cNvSpPr>
          <p:nvPr>
            <p:ph idx="1"/>
            <p:custDataLst>
              <p:tags r:id="rId2"/>
            </p:custDataLst>
          </p:nvPr>
        </p:nvSpPr>
        <p:spPr>
          <a:xfrm>
            <a:off x="251520" y="974280"/>
            <a:ext cx="8640960" cy="5901292"/>
          </a:xfrm>
        </p:spPr>
        <p:txBody>
          <a:bodyPr>
            <a:noAutofit/>
          </a:bodyPr>
          <a:lstStyle/>
          <a:p>
            <a:pPr marL="114300" indent="0">
              <a:buNone/>
            </a:pPr>
            <a:endParaRPr lang="fr-CA" sz="1600" dirty="0">
              <a:latin typeface="Arial" panose="020B0604020202020204" pitchFamily="34" charset="0"/>
              <a:ea typeface="Britannic Bold" charset="0"/>
              <a:cs typeface="Arial" panose="020B0604020202020204" pitchFamily="34" charset="0"/>
            </a:endParaRPr>
          </a:p>
          <a:p>
            <a:pPr marL="114300" indent="0">
              <a:buNone/>
            </a:pPr>
            <a:r>
              <a:rPr lang="fr-CA" sz="2200" dirty="0">
                <a:latin typeface="Candara" panose="020E0502030303020204" pitchFamily="34" charset="0"/>
                <a:ea typeface="Britannic Bold" charset="0"/>
                <a:cs typeface="Arial" panose="020B0604020202020204" pitchFamily="34" charset="0"/>
              </a:rPr>
              <a:t>Alors, voilà le rapport annuel 2024-2025. </a:t>
            </a:r>
          </a:p>
          <a:p>
            <a:pPr marL="114300" indent="0">
              <a:buNone/>
            </a:pPr>
            <a:r>
              <a:rPr lang="fr-CA" sz="2200" dirty="0">
                <a:latin typeface="Candara" panose="020E0502030303020204" pitchFamily="34" charset="0"/>
              </a:rPr>
              <a:t>Grâce au travail accompli par l’équipe, nous avons pu rayonner tout au long de l'année et développer un véritable sentiment de bien-être au sein de notre école.</a:t>
            </a:r>
            <a:endParaRPr lang="fr-CA" sz="2200" dirty="0">
              <a:latin typeface="Candara" panose="020E0502030303020204" pitchFamily="34" charset="0"/>
              <a:ea typeface="Britannic Bold" charset="0"/>
              <a:cs typeface="Arial" panose="020B0604020202020204" pitchFamily="34" charset="0"/>
            </a:endParaRPr>
          </a:p>
          <a:p>
            <a:pPr marL="114300" indent="0">
              <a:buNone/>
            </a:pPr>
            <a:r>
              <a:rPr lang="fr-CA" sz="2200" dirty="0">
                <a:latin typeface="Candara" panose="020E0502030303020204" pitchFamily="34" charset="0"/>
                <a:ea typeface="Britannic Bold" charset="0"/>
                <a:cs typeface="Arial" panose="020B0604020202020204" pitchFamily="34" charset="0"/>
              </a:rPr>
              <a:t>Je nous souhaite une bonne année 2025-2026!</a:t>
            </a:r>
          </a:p>
          <a:p>
            <a:pPr marL="114300" indent="0">
              <a:buNone/>
            </a:pPr>
            <a:endParaRPr lang="fr-CA" dirty="0">
              <a:latin typeface="Arial" panose="020B0604020202020204" pitchFamily="34" charset="0"/>
              <a:ea typeface="Britannic Bold" charset="0"/>
              <a:cs typeface="Arial" panose="020B0604020202020204" pitchFamily="34" charset="0"/>
            </a:endParaRPr>
          </a:p>
          <a:p>
            <a:pPr marL="114300" indent="0" algn="ctr">
              <a:buNone/>
            </a:pPr>
            <a:r>
              <a:rPr lang="fr-CA" sz="2000" b="1" dirty="0">
                <a:latin typeface="Arial" panose="020B0604020202020204" pitchFamily="34" charset="0"/>
                <a:ea typeface="Britannic Bold" charset="0"/>
                <a:cs typeface="Arial" panose="020B0604020202020204" pitchFamily="34" charset="0"/>
              </a:rPr>
              <a:t>« </a:t>
            </a:r>
            <a:r>
              <a:rPr lang="fr-CA" sz="2000" b="1" dirty="0"/>
              <a:t>Au cœur du Bois-Vivant, cultivons nos valeurs ! </a:t>
            </a:r>
            <a:r>
              <a:rPr lang="fr-CA" sz="2000" b="1" dirty="0">
                <a:latin typeface="Arial" panose="020B0604020202020204" pitchFamily="34" charset="0"/>
                <a:ea typeface="Britannic Bold" charset="0"/>
                <a:cs typeface="Arial" panose="020B0604020202020204" pitchFamily="34" charset="0"/>
              </a:rPr>
              <a:t>» </a:t>
            </a:r>
            <a:r>
              <a:rPr lang="fr-CA" sz="1800" dirty="0">
                <a:latin typeface="Arial" panose="020B0604020202020204" pitchFamily="34" charset="0"/>
                <a:ea typeface="Britannic Bold" charset="0"/>
                <a:cs typeface="Arial" panose="020B0604020202020204" pitchFamily="34" charset="0"/>
              </a:rPr>
              <a:t>	</a:t>
            </a:r>
          </a:p>
          <a:p>
            <a:pPr marL="114300" indent="0">
              <a:buNone/>
            </a:pPr>
            <a:r>
              <a:rPr lang="fr-CA" sz="1800" dirty="0">
                <a:latin typeface="Arial" panose="020B0604020202020204" pitchFamily="34" charset="0"/>
                <a:ea typeface="Britannic Bold" charset="0"/>
                <a:cs typeface="Arial" panose="020B0604020202020204" pitchFamily="34" charset="0"/>
              </a:rPr>
              <a:t>				</a:t>
            </a:r>
          </a:p>
          <a:p>
            <a:pPr marL="114300" indent="0">
              <a:buNone/>
            </a:pPr>
            <a:r>
              <a:rPr lang="fr-CA" sz="2200" dirty="0">
                <a:latin typeface="Candara" panose="020E0502030303020204" pitchFamily="34" charset="0"/>
                <a:ea typeface="Britannic Bold" charset="0"/>
                <a:cs typeface="Arial" panose="020B0604020202020204" pitchFamily="34" charset="0"/>
              </a:rPr>
              <a:t>Marie-Claude Leblanc, Annie Allard et </a:t>
            </a:r>
            <a:r>
              <a:rPr lang="fr-CA" sz="2200" dirty="0" err="1">
                <a:latin typeface="Candara" panose="020E0502030303020204" pitchFamily="34" charset="0"/>
                <a:ea typeface="Britannic Bold" charset="0"/>
                <a:cs typeface="Arial" panose="020B0604020202020204" pitchFamily="34" charset="0"/>
              </a:rPr>
              <a:t>Rachèle</a:t>
            </a:r>
            <a:r>
              <a:rPr lang="fr-CA" sz="2200" dirty="0">
                <a:latin typeface="Candara" panose="020E0502030303020204" pitchFamily="34" charset="0"/>
                <a:ea typeface="Britannic Bold" charset="0"/>
                <a:cs typeface="Arial" panose="020B0604020202020204" pitchFamily="34" charset="0"/>
              </a:rPr>
              <a:t> Leblanc</a:t>
            </a:r>
          </a:p>
          <a:p>
            <a:pPr marL="114300" indent="0">
              <a:buNone/>
            </a:pPr>
            <a:endParaRPr lang="fr-CA" sz="2200" dirty="0">
              <a:latin typeface="Candara" panose="020E0502030303020204" pitchFamily="34" charset="0"/>
              <a:ea typeface="Britannic Bold" charset="0"/>
              <a:cs typeface="Arial" panose="020B0604020202020204" pitchFamily="34" charset="0"/>
            </a:endParaRPr>
          </a:p>
          <a:p>
            <a:pPr marL="114300" indent="0">
              <a:buNone/>
            </a:pPr>
            <a:r>
              <a:rPr lang="fr-CA" sz="2200" u="sng" dirty="0">
                <a:latin typeface="Candara" panose="020E0502030303020204" pitchFamily="34" charset="0"/>
                <a:ea typeface="Britannic Bold" charset="0"/>
                <a:cs typeface="Arial" panose="020B0604020202020204" pitchFamily="34" charset="0"/>
              </a:rPr>
              <a:t>*ADOPTION</a:t>
            </a:r>
          </a:p>
          <a:p>
            <a:endParaRPr lang="fr-CA"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1282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1640" y="116632"/>
            <a:ext cx="8589640" cy="1584176"/>
          </a:xfrm>
        </p:spPr>
        <p:txBody>
          <a:bodyPr>
            <a:noAutofit/>
          </a:bodyPr>
          <a:lstStyle/>
          <a:p>
            <a:r>
              <a:rPr lang="fr-CA" sz="4200" dirty="0">
                <a:solidFill>
                  <a:schemeClr val="tx1"/>
                </a:solidFill>
                <a:latin typeface="Gabriola" panose="04040605051002020D02" pitchFamily="82" charset="0"/>
              </a:rPr>
              <a:t>PÉRIODE D’ÉLECTION </a:t>
            </a:r>
            <a:br>
              <a:rPr lang="fr-CA" sz="4200" dirty="0">
                <a:solidFill>
                  <a:schemeClr val="tx1"/>
                </a:solidFill>
                <a:latin typeface="Gabriola" panose="04040605051002020D02" pitchFamily="82" charset="0"/>
              </a:rPr>
            </a:br>
            <a:r>
              <a:rPr lang="fr-CA" sz="4200" dirty="0">
                <a:solidFill>
                  <a:schemeClr val="tx1"/>
                </a:solidFill>
                <a:latin typeface="Gabriola" panose="04040605051002020D02" pitchFamily="82" charset="0"/>
              </a:rPr>
              <a:t>Membres du conseil d’établissement - parents</a:t>
            </a:r>
          </a:p>
        </p:txBody>
      </p:sp>
      <p:sp>
        <p:nvSpPr>
          <p:cNvPr id="3" name="Espace réservé du contenu 2"/>
          <p:cNvSpPr>
            <a:spLocks noGrp="1"/>
          </p:cNvSpPr>
          <p:nvPr>
            <p:ph idx="1"/>
          </p:nvPr>
        </p:nvSpPr>
        <p:spPr>
          <a:xfrm>
            <a:off x="1043608" y="1628800"/>
            <a:ext cx="7560840" cy="5184576"/>
          </a:xfrm>
        </p:spPr>
        <p:txBody>
          <a:bodyPr>
            <a:noAutofit/>
          </a:bodyPr>
          <a:lstStyle/>
          <a:p>
            <a:pPr>
              <a:spcBef>
                <a:spcPts val="0"/>
              </a:spcBef>
            </a:pPr>
            <a:r>
              <a:rPr lang="fr-CA" sz="2200" dirty="0">
                <a:latin typeface="Candara" panose="020E0502030303020204" pitchFamily="34" charset="0"/>
              </a:rPr>
              <a:t>Élection d’un président et d’un secrétaire d’élection</a:t>
            </a:r>
          </a:p>
          <a:p>
            <a:pPr marL="0" indent="0">
              <a:spcBef>
                <a:spcPts val="0"/>
              </a:spcBef>
              <a:buNone/>
            </a:pPr>
            <a:endParaRPr lang="fr-CA" sz="2000" dirty="0">
              <a:latin typeface="Candara" panose="020E0502030303020204" pitchFamily="34" charset="0"/>
            </a:endParaRPr>
          </a:p>
          <a:p>
            <a:pPr marL="0" indent="0">
              <a:spcBef>
                <a:spcPts val="0"/>
              </a:spcBef>
              <a:buNone/>
            </a:pPr>
            <a:r>
              <a:rPr lang="fr-CA" sz="2000" dirty="0">
                <a:latin typeface="Candara" panose="020E0502030303020204" pitchFamily="34" charset="0"/>
              </a:rPr>
              <a:t>Fin de mandat  :</a:t>
            </a:r>
          </a:p>
          <a:p>
            <a:pPr marL="0" indent="0">
              <a:spcBef>
                <a:spcPts val="0"/>
              </a:spcBef>
              <a:buNone/>
            </a:pPr>
            <a:r>
              <a:rPr lang="fr-CA" sz="2000" dirty="0">
                <a:latin typeface="Candara" panose="020E0502030303020204" pitchFamily="34" charset="0"/>
              </a:rPr>
              <a:t>	Mme Lucy Jane Campbell</a:t>
            </a:r>
          </a:p>
          <a:p>
            <a:pPr marL="0" indent="0">
              <a:spcBef>
                <a:spcPts val="0"/>
              </a:spcBef>
              <a:buNone/>
            </a:pPr>
            <a:r>
              <a:rPr lang="fr-CA" sz="2000" dirty="0">
                <a:latin typeface="Candara" panose="020E0502030303020204" pitchFamily="34" charset="0"/>
              </a:rPr>
              <a:t>	Mme </a:t>
            </a:r>
            <a:r>
              <a:rPr lang="fr-CA" sz="2000" dirty="0" err="1">
                <a:latin typeface="Candara" panose="020E0502030303020204" pitchFamily="34" charset="0"/>
              </a:rPr>
              <a:t>Rachèle</a:t>
            </a:r>
            <a:r>
              <a:rPr lang="fr-CA" sz="2000" dirty="0">
                <a:latin typeface="Candara" panose="020E0502030303020204" pitchFamily="34" charset="0"/>
              </a:rPr>
              <a:t> Leblanc</a:t>
            </a:r>
          </a:p>
          <a:p>
            <a:pPr marL="0" indent="0">
              <a:spcBef>
                <a:spcPts val="0"/>
              </a:spcBef>
              <a:buNone/>
            </a:pPr>
            <a:r>
              <a:rPr lang="fr-CA" sz="2000" dirty="0">
                <a:latin typeface="Candara" panose="020E0502030303020204" pitchFamily="34" charset="0"/>
              </a:rPr>
              <a:t>	  										</a:t>
            </a:r>
          </a:p>
          <a:p>
            <a:pPr marL="0" indent="0">
              <a:spcBef>
                <a:spcPts val="0"/>
              </a:spcBef>
              <a:buNone/>
            </a:pPr>
            <a:r>
              <a:rPr lang="fr-CA" sz="2000" dirty="0">
                <a:latin typeface="Candara" panose="020E0502030303020204" pitchFamily="34" charset="0"/>
              </a:rPr>
              <a:t>Seront en poste pour une seconde année de mandat :</a:t>
            </a:r>
          </a:p>
          <a:p>
            <a:pPr marL="0" indent="0">
              <a:spcBef>
                <a:spcPts val="0"/>
              </a:spcBef>
              <a:buNone/>
            </a:pPr>
            <a:r>
              <a:rPr lang="fr-CA" sz="2000" dirty="0">
                <a:latin typeface="Candara" panose="020E0502030303020204" pitchFamily="34" charset="0"/>
              </a:rPr>
              <a:t>	Mme </a:t>
            </a:r>
            <a:r>
              <a:rPr lang="fr-CA" sz="2000" dirty="0" err="1">
                <a:latin typeface="Candara" panose="020E0502030303020204" pitchFamily="34" charset="0"/>
              </a:rPr>
              <a:t>Alexe-Émilie</a:t>
            </a:r>
            <a:r>
              <a:rPr lang="fr-CA" sz="2000" dirty="0">
                <a:latin typeface="Candara" panose="020E0502030303020204" pitchFamily="34" charset="0"/>
              </a:rPr>
              <a:t> Plourde Leblanc</a:t>
            </a:r>
          </a:p>
          <a:p>
            <a:pPr marL="0" indent="0">
              <a:spcBef>
                <a:spcPts val="0"/>
              </a:spcBef>
              <a:buNone/>
            </a:pPr>
            <a:r>
              <a:rPr lang="fr-CA" sz="2000" dirty="0">
                <a:latin typeface="Candara" panose="020E0502030303020204" pitchFamily="34" charset="0"/>
              </a:rPr>
              <a:t>	Mme Anne-Sophie Rancourt</a:t>
            </a:r>
          </a:p>
          <a:p>
            <a:pPr marL="0" indent="0">
              <a:spcBef>
                <a:spcPts val="0"/>
              </a:spcBef>
              <a:buNone/>
            </a:pPr>
            <a:r>
              <a:rPr lang="fr-CA" sz="2000" dirty="0">
                <a:latin typeface="Candara" panose="020E0502030303020204" pitchFamily="34" charset="0"/>
              </a:rPr>
              <a:t>	Mme Amélie Sylvestre</a:t>
            </a:r>
          </a:p>
          <a:p>
            <a:pPr marL="0" indent="0">
              <a:spcBef>
                <a:spcPts val="0"/>
              </a:spcBef>
              <a:buNone/>
            </a:pPr>
            <a:r>
              <a:rPr lang="fr-CA" sz="2000" dirty="0">
                <a:latin typeface="Candara" panose="020E0502030303020204" pitchFamily="34" charset="0"/>
              </a:rPr>
              <a:t>	  	</a:t>
            </a:r>
            <a:br>
              <a:rPr lang="fr-CA" sz="2000" dirty="0">
                <a:latin typeface="Candara" panose="020E0502030303020204" pitchFamily="34" charset="0"/>
              </a:rPr>
            </a:br>
            <a:r>
              <a:rPr lang="fr-CA" sz="2000" dirty="0">
                <a:latin typeface="Candara" panose="020E0502030303020204" pitchFamily="34" charset="0"/>
              </a:rPr>
              <a:t>Période d’élection : 2 postes</a:t>
            </a:r>
          </a:p>
          <a:p>
            <a:pPr marL="0" indent="0">
              <a:spcBef>
                <a:spcPts val="0"/>
              </a:spcBef>
              <a:buNone/>
            </a:pPr>
            <a:r>
              <a:rPr lang="fr-CA" sz="2000" dirty="0">
                <a:latin typeface="Candara" panose="020E0502030303020204" pitchFamily="34" charset="0"/>
              </a:rPr>
              <a:t>Élection d’un représentant au Comité de parents</a:t>
            </a:r>
          </a:p>
          <a:p>
            <a:pPr marL="0" indent="0">
              <a:spcBef>
                <a:spcPts val="0"/>
              </a:spcBef>
              <a:buNone/>
            </a:pPr>
            <a:r>
              <a:rPr lang="fr-CA" sz="2000" dirty="0">
                <a:latin typeface="Candara" panose="020E0502030303020204" pitchFamily="34" charset="0"/>
              </a:rPr>
              <a:t>Première rencontre : 15 octobre 2025</a:t>
            </a:r>
          </a:p>
        </p:txBody>
      </p:sp>
    </p:spTree>
    <p:extLst>
      <p:ext uri="{BB962C8B-B14F-4D97-AF65-F5344CB8AC3E}">
        <p14:creationId xmlns:p14="http://schemas.microsoft.com/office/powerpoint/2010/main" val="1779577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A8BC6-154E-DD70-5B5A-72E856A2F52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1FD709-2511-229C-6B46-7107F3092585}"/>
              </a:ext>
            </a:extLst>
          </p:cNvPr>
          <p:cNvSpPr>
            <a:spLocks noGrp="1"/>
          </p:cNvSpPr>
          <p:nvPr>
            <p:ph type="title"/>
          </p:nvPr>
        </p:nvSpPr>
        <p:spPr>
          <a:xfrm>
            <a:off x="1691680" y="476672"/>
            <a:ext cx="4608512" cy="1008112"/>
          </a:xfrm>
        </p:spPr>
        <p:txBody>
          <a:bodyPr>
            <a:noAutofit/>
          </a:bodyPr>
          <a:lstStyle/>
          <a:p>
            <a:r>
              <a:rPr lang="fr-CA" sz="4200" dirty="0">
                <a:solidFill>
                  <a:schemeClr val="tx1"/>
                </a:solidFill>
                <a:effectLst>
                  <a:outerShdw blurRad="38100" dist="38100" dir="2700000" algn="tl">
                    <a:srgbClr val="000000">
                      <a:alpha val="43137"/>
                    </a:srgbClr>
                  </a:outerShdw>
                </a:effectLst>
                <a:latin typeface="Gabriola" panose="04040605051002020D02" pitchFamily="82" charset="0"/>
              </a:rPr>
              <a:t>Formation de l’OPP</a:t>
            </a:r>
            <a:endParaRPr lang="fr-CA" sz="4200" dirty="0">
              <a:solidFill>
                <a:schemeClr val="tx1"/>
              </a:solidFill>
              <a:latin typeface="Gabriola" panose="04040605051002020D02" pitchFamily="82" charset="0"/>
            </a:endParaRPr>
          </a:p>
        </p:txBody>
      </p:sp>
      <p:sp>
        <p:nvSpPr>
          <p:cNvPr id="3" name="Espace réservé du contenu 2">
            <a:extLst>
              <a:ext uri="{FF2B5EF4-FFF2-40B4-BE49-F238E27FC236}">
                <a16:creationId xmlns:a16="http://schemas.microsoft.com/office/drawing/2014/main" id="{0B2F7967-25D3-89B1-3B24-C004E0F72F10}"/>
              </a:ext>
            </a:extLst>
          </p:cNvPr>
          <p:cNvSpPr>
            <a:spLocks noGrp="1"/>
          </p:cNvSpPr>
          <p:nvPr>
            <p:ph idx="1"/>
          </p:nvPr>
        </p:nvSpPr>
        <p:spPr>
          <a:xfrm>
            <a:off x="1043608" y="1628800"/>
            <a:ext cx="7560840" cy="5184576"/>
          </a:xfrm>
        </p:spPr>
        <p:txBody>
          <a:bodyPr>
            <a:noAutofit/>
          </a:bodyPr>
          <a:lstStyle/>
          <a:p>
            <a:pPr algn="just">
              <a:buFont typeface="Arial" panose="020B0604020202020204" pitchFamily="34" charset="0"/>
              <a:buChar char="•"/>
            </a:pPr>
            <a:r>
              <a:rPr lang="fr-CA" altLang="fr-FR" sz="2600" dirty="0">
                <a:solidFill>
                  <a:schemeClr val="tx1"/>
                </a:solidFill>
                <a:latin typeface="Candara" panose="020E0502030303020204" pitchFamily="34" charset="0"/>
              </a:rPr>
              <a:t>Belle façon de collaborer avec la communauté et l’équipe-école.</a:t>
            </a:r>
          </a:p>
          <a:p>
            <a:pPr algn="just">
              <a:buFont typeface="Arial" panose="020B0604020202020204" pitchFamily="34" charset="0"/>
              <a:buChar char="•"/>
            </a:pPr>
            <a:r>
              <a:rPr lang="fr-CA" altLang="fr-FR" sz="2600" dirty="0">
                <a:solidFill>
                  <a:schemeClr val="tx1"/>
                </a:solidFill>
                <a:latin typeface="Candara" panose="020E0502030303020204" pitchFamily="34" charset="0"/>
              </a:rPr>
              <a:t>Permet de faire rayonner notre école.</a:t>
            </a:r>
          </a:p>
          <a:p>
            <a:pPr algn="just">
              <a:buFont typeface="Arial" panose="020B0604020202020204" pitchFamily="34" charset="0"/>
              <a:buChar char="•"/>
            </a:pPr>
            <a:r>
              <a:rPr lang="fr-CA" altLang="fr-FR" sz="2600" dirty="0">
                <a:solidFill>
                  <a:schemeClr val="tx1"/>
                </a:solidFill>
                <a:latin typeface="Candara" panose="020E0502030303020204" pitchFamily="34" charset="0"/>
              </a:rPr>
              <a:t>Réalisations l’an dernier : </a:t>
            </a:r>
          </a:p>
          <a:p>
            <a:pPr marL="800100" lvl="1" indent="-342900" algn="just">
              <a:buFont typeface="Arial" panose="020B0604020202020204" pitchFamily="34" charset="0"/>
              <a:buChar char="•"/>
            </a:pPr>
            <a:r>
              <a:rPr lang="fr-CA" altLang="fr-FR" sz="2200" dirty="0">
                <a:solidFill>
                  <a:schemeClr val="tx1"/>
                </a:solidFill>
                <a:latin typeface="Candara" panose="020E0502030303020204" pitchFamily="34" charset="0"/>
              </a:rPr>
              <a:t>Déjeuner pour tous lors de l’activité de Noël</a:t>
            </a:r>
          </a:p>
          <a:p>
            <a:pPr marL="800100" lvl="1" indent="-342900" algn="just">
              <a:buFont typeface="Arial" panose="020B0604020202020204" pitchFamily="34" charset="0"/>
              <a:buChar char="•"/>
            </a:pPr>
            <a:r>
              <a:rPr lang="fr-CA" altLang="fr-FR" sz="2200" dirty="0">
                <a:solidFill>
                  <a:schemeClr val="tx1"/>
                </a:solidFill>
                <a:latin typeface="Candara" panose="020E0502030303020204" pitchFamily="34" charset="0"/>
              </a:rPr>
              <a:t>Journées thématiques</a:t>
            </a:r>
          </a:p>
          <a:p>
            <a:pPr marL="800100" lvl="1" indent="-342900" algn="just">
              <a:buFont typeface="Arial" panose="020B0604020202020204" pitchFamily="34" charset="0"/>
              <a:buChar char="•"/>
            </a:pPr>
            <a:r>
              <a:rPr lang="fr-CA" altLang="fr-FR" sz="2200" dirty="0">
                <a:solidFill>
                  <a:schemeClr val="tx1"/>
                </a:solidFill>
                <a:latin typeface="Candara" panose="020E0502030303020204" pitchFamily="34" charset="0"/>
              </a:rPr>
              <a:t>Dessert lors du Carnaval d’hiver</a:t>
            </a:r>
          </a:p>
          <a:p>
            <a:pPr marL="800100" lvl="1" indent="-342900" algn="just">
              <a:buFont typeface="Arial" panose="020B0604020202020204" pitchFamily="34" charset="0"/>
              <a:buChar char="•"/>
            </a:pPr>
            <a:r>
              <a:rPr lang="fr-CA" altLang="fr-FR" sz="2200" dirty="0">
                <a:solidFill>
                  <a:schemeClr val="tx1"/>
                </a:solidFill>
                <a:latin typeface="Candara" panose="020E0502030303020204" pitchFamily="34" charset="0"/>
              </a:rPr>
              <a:t>Soutien important à l’équipe-école</a:t>
            </a:r>
          </a:p>
        </p:txBody>
      </p:sp>
    </p:spTree>
    <p:extLst>
      <p:ext uri="{BB962C8B-B14F-4D97-AF65-F5344CB8AC3E}">
        <p14:creationId xmlns:p14="http://schemas.microsoft.com/office/powerpoint/2010/main" val="2360623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13B90-8338-7853-2488-F1046B7FF17F}"/>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03EF52B-4A48-82AD-F813-DAA827A19A1B}"/>
              </a:ext>
            </a:extLst>
          </p:cNvPr>
          <p:cNvSpPr>
            <a:spLocks noGrp="1"/>
          </p:cNvSpPr>
          <p:nvPr>
            <p:ph type="title"/>
            <p:custDataLst>
              <p:tags r:id="rId1"/>
            </p:custDataLst>
          </p:nvPr>
        </p:nvSpPr>
        <p:spPr>
          <a:xfrm>
            <a:off x="539552" y="476672"/>
            <a:ext cx="7554416" cy="867460"/>
          </a:xfrm>
        </p:spPr>
        <p:txBody>
          <a:bodyPr>
            <a:noAutofit/>
          </a:bodyPr>
          <a:lstStyle/>
          <a:p>
            <a:pPr algn="ctr"/>
            <a:r>
              <a:rPr lang="en-CA" sz="4600" b="1" cap="none" dirty="0">
                <a:solidFill>
                  <a:schemeClr val="tx1"/>
                </a:solidFill>
                <a:latin typeface="Gabriola" panose="04040605051002020D02" pitchFamily="82" charset="0"/>
              </a:rPr>
              <a:t>Rapport </a:t>
            </a:r>
            <a:r>
              <a:rPr lang="en-CA" sz="4600" b="1" cap="none" dirty="0" err="1">
                <a:solidFill>
                  <a:schemeClr val="tx1"/>
                </a:solidFill>
                <a:latin typeface="Gabriola" panose="04040605051002020D02" pitchFamily="82" charset="0"/>
              </a:rPr>
              <a:t>annuel</a:t>
            </a:r>
            <a:r>
              <a:rPr lang="en-CA" sz="4600" b="1" cap="none" dirty="0">
                <a:solidFill>
                  <a:schemeClr val="tx1"/>
                </a:solidFill>
                <a:latin typeface="Gabriola" panose="04040605051002020D02" pitchFamily="82" charset="0"/>
              </a:rPr>
              <a:t>  : mot de la fin</a:t>
            </a:r>
            <a:endParaRPr lang="fr-CA" sz="4600" b="1" cap="none" dirty="0">
              <a:solidFill>
                <a:schemeClr val="tx1"/>
              </a:solidFill>
              <a:latin typeface="Gabriola" panose="04040605051002020D02" pitchFamily="82" charset="0"/>
            </a:endParaRPr>
          </a:p>
        </p:txBody>
      </p:sp>
      <p:sp>
        <p:nvSpPr>
          <p:cNvPr id="3" name="Espace réservé du contenu 2">
            <a:extLst>
              <a:ext uri="{FF2B5EF4-FFF2-40B4-BE49-F238E27FC236}">
                <a16:creationId xmlns:a16="http://schemas.microsoft.com/office/drawing/2014/main" id="{618516E3-48F8-8177-60F8-C52F74AE399D}"/>
              </a:ext>
            </a:extLst>
          </p:cNvPr>
          <p:cNvSpPr>
            <a:spLocks noGrp="1"/>
          </p:cNvSpPr>
          <p:nvPr>
            <p:ph idx="1"/>
            <p:custDataLst>
              <p:tags r:id="rId2"/>
            </p:custDataLst>
          </p:nvPr>
        </p:nvSpPr>
        <p:spPr>
          <a:xfrm>
            <a:off x="251520" y="974280"/>
            <a:ext cx="8640960" cy="5901292"/>
          </a:xfrm>
        </p:spPr>
        <p:txBody>
          <a:bodyPr>
            <a:noAutofit/>
          </a:bodyPr>
          <a:lstStyle/>
          <a:p>
            <a:pPr marL="114300" indent="0">
              <a:buNone/>
            </a:pPr>
            <a:endParaRPr lang="fr-CA" sz="1600" dirty="0">
              <a:latin typeface="Arial" panose="020B0604020202020204" pitchFamily="34" charset="0"/>
              <a:ea typeface="Britannic Bold" charset="0"/>
              <a:cs typeface="Arial" panose="020B0604020202020204" pitchFamily="34" charset="0"/>
            </a:endParaRPr>
          </a:p>
          <a:p>
            <a:pPr marL="114300" indent="0">
              <a:buNone/>
            </a:pPr>
            <a:r>
              <a:rPr lang="fr-CA" sz="2200" dirty="0">
                <a:latin typeface="Candara" panose="020E0502030303020204" pitchFamily="34" charset="0"/>
                <a:ea typeface="Britannic Bold" charset="0"/>
                <a:cs typeface="Arial" panose="020B0604020202020204" pitchFamily="34" charset="0"/>
              </a:rPr>
              <a:t>Alors, voilà le rapport annuel 2024-2025. </a:t>
            </a:r>
          </a:p>
          <a:p>
            <a:pPr marL="114300" indent="0">
              <a:buNone/>
            </a:pPr>
            <a:r>
              <a:rPr lang="fr-CA" sz="2200" dirty="0">
                <a:latin typeface="Candara" panose="020E0502030303020204" pitchFamily="34" charset="0"/>
              </a:rPr>
              <a:t>Grâce au travail accompli par l’équipe, nous avons pu rayonner tout au long de l'année et développer un véritable sentiment de bien-être au sein de notre école.</a:t>
            </a:r>
            <a:endParaRPr lang="fr-CA" sz="2200" dirty="0">
              <a:latin typeface="Candara" panose="020E0502030303020204" pitchFamily="34" charset="0"/>
              <a:ea typeface="Britannic Bold" charset="0"/>
              <a:cs typeface="Arial" panose="020B0604020202020204" pitchFamily="34" charset="0"/>
            </a:endParaRPr>
          </a:p>
          <a:p>
            <a:pPr marL="114300" indent="0">
              <a:buNone/>
            </a:pPr>
            <a:r>
              <a:rPr lang="fr-CA" sz="2200" dirty="0">
                <a:latin typeface="Candara" panose="020E0502030303020204" pitchFamily="34" charset="0"/>
                <a:ea typeface="Britannic Bold" charset="0"/>
                <a:cs typeface="Arial" panose="020B0604020202020204" pitchFamily="34" charset="0"/>
              </a:rPr>
              <a:t>Je nous souhaite une bonne année 2025-2026!</a:t>
            </a:r>
          </a:p>
          <a:p>
            <a:pPr marL="114300" indent="0">
              <a:buNone/>
            </a:pPr>
            <a:endParaRPr lang="fr-CA" dirty="0">
              <a:latin typeface="Arial" panose="020B0604020202020204" pitchFamily="34" charset="0"/>
              <a:ea typeface="Britannic Bold" charset="0"/>
              <a:cs typeface="Arial" panose="020B0604020202020204" pitchFamily="34" charset="0"/>
            </a:endParaRPr>
          </a:p>
          <a:p>
            <a:pPr marL="114300" indent="0" algn="ctr">
              <a:buNone/>
            </a:pPr>
            <a:r>
              <a:rPr lang="fr-CA" sz="2000" b="1" dirty="0">
                <a:latin typeface="Arial" panose="020B0604020202020204" pitchFamily="34" charset="0"/>
                <a:ea typeface="Britannic Bold" charset="0"/>
                <a:cs typeface="Arial" panose="020B0604020202020204" pitchFamily="34" charset="0"/>
              </a:rPr>
              <a:t>« </a:t>
            </a:r>
            <a:r>
              <a:rPr lang="fr-CA" sz="2000" b="1" dirty="0"/>
              <a:t>Au cœur du Bois-Vivant, cultivons nos valeurs ! </a:t>
            </a:r>
            <a:r>
              <a:rPr lang="fr-CA" sz="2000" b="1" dirty="0">
                <a:latin typeface="Arial" panose="020B0604020202020204" pitchFamily="34" charset="0"/>
                <a:ea typeface="Britannic Bold" charset="0"/>
                <a:cs typeface="Arial" panose="020B0604020202020204" pitchFamily="34" charset="0"/>
              </a:rPr>
              <a:t>» </a:t>
            </a:r>
            <a:r>
              <a:rPr lang="fr-CA" sz="1800" dirty="0">
                <a:latin typeface="Arial" panose="020B0604020202020204" pitchFamily="34" charset="0"/>
                <a:ea typeface="Britannic Bold" charset="0"/>
                <a:cs typeface="Arial" panose="020B0604020202020204" pitchFamily="34" charset="0"/>
              </a:rPr>
              <a:t>	</a:t>
            </a:r>
          </a:p>
          <a:p>
            <a:pPr marL="114300" indent="0">
              <a:buNone/>
            </a:pPr>
            <a:r>
              <a:rPr lang="fr-CA" sz="1800" dirty="0">
                <a:latin typeface="Arial" panose="020B0604020202020204" pitchFamily="34" charset="0"/>
                <a:ea typeface="Britannic Bold" charset="0"/>
                <a:cs typeface="Arial" panose="020B0604020202020204" pitchFamily="34" charset="0"/>
              </a:rPr>
              <a:t>				</a:t>
            </a:r>
          </a:p>
          <a:p>
            <a:pPr marL="114300" indent="0">
              <a:buNone/>
            </a:pPr>
            <a:r>
              <a:rPr lang="fr-CA" sz="2200" dirty="0">
                <a:latin typeface="Candara" panose="020E0502030303020204" pitchFamily="34" charset="0"/>
                <a:ea typeface="Britannic Bold" charset="0"/>
                <a:cs typeface="Arial" panose="020B0604020202020204" pitchFamily="34" charset="0"/>
              </a:rPr>
              <a:t>Marie-Claude Leblanc, Annie Allard et </a:t>
            </a:r>
            <a:r>
              <a:rPr lang="fr-CA" sz="2200" dirty="0" err="1">
                <a:latin typeface="Candara" panose="020E0502030303020204" pitchFamily="34" charset="0"/>
                <a:ea typeface="Britannic Bold" charset="0"/>
                <a:cs typeface="Arial" panose="020B0604020202020204" pitchFamily="34" charset="0"/>
              </a:rPr>
              <a:t>Rachèle</a:t>
            </a:r>
            <a:r>
              <a:rPr lang="fr-CA" sz="2200" dirty="0">
                <a:latin typeface="Candara" panose="020E0502030303020204" pitchFamily="34" charset="0"/>
                <a:ea typeface="Britannic Bold" charset="0"/>
                <a:cs typeface="Arial" panose="020B0604020202020204" pitchFamily="34" charset="0"/>
              </a:rPr>
              <a:t> Leblanc</a:t>
            </a:r>
          </a:p>
          <a:p>
            <a:pPr marL="114300" indent="0">
              <a:buNone/>
            </a:pPr>
            <a:endParaRPr lang="fr-CA" sz="2200" dirty="0">
              <a:latin typeface="Candara" panose="020E0502030303020204" pitchFamily="34" charset="0"/>
              <a:ea typeface="Britannic Bold" charset="0"/>
              <a:cs typeface="Arial" panose="020B0604020202020204" pitchFamily="34" charset="0"/>
            </a:endParaRPr>
          </a:p>
          <a:p>
            <a:pPr marL="114300" indent="0">
              <a:buNone/>
            </a:pPr>
            <a:r>
              <a:rPr lang="fr-CA" sz="2200" u="sng" dirty="0">
                <a:latin typeface="Candara" panose="020E0502030303020204" pitchFamily="34" charset="0"/>
                <a:ea typeface="Britannic Bold" charset="0"/>
                <a:cs typeface="Arial" panose="020B0604020202020204" pitchFamily="34" charset="0"/>
              </a:rPr>
              <a:t>*ADOPTION</a:t>
            </a:r>
          </a:p>
          <a:p>
            <a:endParaRPr lang="fr-CA"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0397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764704"/>
            <a:ext cx="7772400" cy="834368"/>
          </a:xfrm>
        </p:spPr>
        <p:txBody>
          <a:bodyPr>
            <a:normAutofit/>
          </a:bodyPr>
          <a:lstStyle/>
          <a:p>
            <a:pPr algn="ctr"/>
            <a:r>
              <a:rPr lang="fr-CA" sz="4200" dirty="0">
                <a:solidFill>
                  <a:schemeClr val="tx1"/>
                </a:solidFill>
                <a:effectLst>
                  <a:outerShdw blurRad="38100" dist="38100" dir="2700000" algn="tl">
                    <a:srgbClr val="000000">
                      <a:alpha val="43137"/>
                    </a:srgbClr>
                  </a:outerShdw>
                </a:effectLst>
                <a:latin typeface="Gabriola" panose="04040605051002020D02" pitchFamily="82" charset="0"/>
              </a:rPr>
              <a:t>LEVÉE DE L’ASSEMBLÉE</a:t>
            </a:r>
          </a:p>
        </p:txBody>
      </p:sp>
      <p:sp>
        <p:nvSpPr>
          <p:cNvPr id="3" name="Espace réservé du texte 2"/>
          <p:cNvSpPr>
            <a:spLocks noGrp="1"/>
          </p:cNvSpPr>
          <p:nvPr>
            <p:ph type="body" idx="1"/>
          </p:nvPr>
        </p:nvSpPr>
        <p:spPr>
          <a:xfrm>
            <a:off x="683568" y="1772816"/>
            <a:ext cx="7772400" cy="3960440"/>
          </a:xfrm>
        </p:spPr>
        <p:txBody>
          <a:bodyPr>
            <a:normAutofit fontScale="77500" lnSpcReduction="20000"/>
          </a:bodyPr>
          <a:lstStyle/>
          <a:p>
            <a:pPr algn="just"/>
            <a:r>
              <a:rPr lang="fr-CA" sz="3500" dirty="0">
                <a:solidFill>
                  <a:schemeClr val="tx1"/>
                </a:solidFill>
                <a:latin typeface="Candara" panose="020E0502030303020204" pitchFamily="34" charset="0"/>
              </a:rPr>
              <a:t>Les membres du conseil d’établissement, le personnel de l’école et l’équipe de direction remercient tous les parents pour présence et leur implication.</a:t>
            </a:r>
          </a:p>
          <a:p>
            <a:pPr algn="just"/>
            <a:endParaRPr lang="fr-CA" sz="3500" dirty="0">
              <a:solidFill>
                <a:schemeClr val="tx1"/>
              </a:solidFill>
              <a:latin typeface="Candara" panose="020E0502030303020204" pitchFamily="34" charset="0"/>
            </a:endParaRPr>
          </a:p>
          <a:p>
            <a:pPr algn="just"/>
            <a:r>
              <a:rPr lang="fr-CA" sz="3500" dirty="0">
                <a:solidFill>
                  <a:schemeClr val="tx1"/>
                </a:solidFill>
                <a:latin typeface="Candara" panose="020E0502030303020204" pitchFamily="34" charset="0"/>
              </a:rPr>
              <a:t>Nous vous invitons à vous rendre dans les classes pour les rencontres de parents.</a:t>
            </a:r>
          </a:p>
          <a:p>
            <a:pPr algn="just"/>
            <a:endParaRPr lang="fr-CA" sz="3500" dirty="0">
              <a:solidFill>
                <a:schemeClr val="tx1"/>
              </a:solidFill>
              <a:latin typeface="Candara" panose="020E0502030303020204" pitchFamily="34" charset="0"/>
            </a:endParaRPr>
          </a:p>
          <a:p>
            <a:r>
              <a:rPr lang="fr-CA" altLang="fr-FR" sz="3500" dirty="0">
                <a:solidFill>
                  <a:schemeClr val="tx1"/>
                </a:solidFill>
                <a:latin typeface="Candara" panose="020E0502030303020204" pitchFamily="34" charset="0"/>
              </a:rPr>
              <a:t>Bonne soirée à tous et merci pour votre présence!</a:t>
            </a:r>
          </a:p>
          <a:p>
            <a:pPr algn="just"/>
            <a:endParaRPr lang="fr-CA" sz="2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6429905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Brin">
  <a:themeElements>
    <a:clrScheme name="Brin">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Wisp</Template>
  <TotalTime>7609</TotalTime>
  <Words>1416</Words>
  <Application>Microsoft Office PowerPoint</Application>
  <PresentationFormat>Affichage à l'écran (4:3)</PresentationFormat>
  <Paragraphs>170</Paragraphs>
  <Slides>19</Slides>
  <Notes>2</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19</vt:i4>
      </vt:variant>
    </vt:vector>
  </HeadingPairs>
  <TitlesOfParts>
    <vt:vector size="31" baseType="lpstr">
      <vt:lpstr>Arial</vt:lpstr>
      <vt:lpstr>Britannic Bold</vt:lpstr>
      <vt:lpstr>BritannicTLig</vt:lpstr>
      <vt:lpstr>Calibri</vt:lpstr>
      <vt:lpstr>Cambria</vt:lpstr>
      <vt:lpstr>Candara</vt:lpstr>
      <vt:lpstr>Century Gothic</vt:lpstr>
      <vt:lpstr>Dreaming Outloud Script Pro</vt:lpstr>
      <vt:lpstr>Gabriola</vt:lpstr>
      <vt:lpstr>Wingdings</vt:lpstr>
      <vt:lpstr>Wingdings 3</vt:lpstr>
      <vt:lpstr>Brin</vt:lpstr>
      <vt:lpstr>ASSEMBLÉE GÉNÉRALE ANNUELLE 2025-2026</vt:lpstr>
      <vt:lpstr>Assemblée générale annuelle  ORDRE DU JOUR</vt:lpstr>
      <vt:lpstr>Informations de la direction  </vt:lpstr>
      <vt:lpstr>RAPPORT ANNUEL 2024-2025</vt:lpstr>
      <vt:lpstr>Portrait de l’école</vt:lpstr>
      <vt:lpstr>Portrait de l’école</vt:lpstr>
      <vt:lpstr>Portrait de l’école</vt:lpstr>
      <vt:lpstr>Mot de la présidente – Rachèle Leblanc</vt:lpstr>
      <vt:lpstr>Mot de la présidente – Rachèle Leblanc</vt:lpstr>
      <vt:lpstr>Présentation des membres  du conseil d’établissement 2024-2025</vt:lpstr>
      <vt:lpstr>Sujets traités lors des rencontres du conseil d’établissement</vt:lpstr>
      <vt:lpstr>Projet éducatif - résumé</vt:lpstr>
      <vt:lpstr>Suivi du plan de lutte à l’intimidation et à la violence</vt:lpstr>
      <vt:lpstr>Budget 2024-2025</vt:lpstr>
      <vt:lpstr>Rapport annuel  : mot de la fin</vt:lpstr>
      <vt:lpstr>PÉRIODE D’ÉLECTION  Membres du conseil d’établissement - parents</vt:lpstr>
      <vt:lpstr>Formation de l’OPP</vt:lpstr>
      <vt:lpstr>Rapport annuel  : mot de la fin</vt:lpstr>
      <vt:lpstr>LEVÉE DE L’ASSEMBLÉE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 ANNUEL 2019-2020</dc:title>
  <dc:creator>Steve Arsenault</dc:creator>
  <cp:lastModifiedBy>Marie-Claude Leblanc</cp:lastModifiedBy>
  <cp:revision>92</cp:revision>
  <cp:lastPrinted>2022-09-20T21:42:05Z</cp:lastPrinted>
  <dcterms:created xsi:type="dcterms:W3CDTF">2020-05-26T13:54:52Z</dcterms:created>
  <dcterms:modified xsi:type="dcterms:W3CDTF">2025-09-16T14:54:07Z</dcterms:modified>
</cp:coreProperties>
</file>